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Lst>
  <p:notesMasterIdLst>
    <p:notesMasterId r:id="rId30"/>
  </p:notesMasterIdLst>
  <p:handoutMasterIdLst>
    <p:handoutMasterId r:id="rId31"/>
  </p:handoutMasterIdLst>
  <p:sldIdLst>
    <p:sldId id="256" r:id="rId6"/>
    <p:sldId id="2145708018" r:id="rId7"/>
    <p:sldId id="2145708010" r:id="rId8"/>
    <p:sldId id="4792" r:id="rId9"/>
    <p:sldId id="4800" r:id="rId10"/>
    <p:sldId id="296" r:id="rId11"/>
    <p:sldId id="4833" r:id="rId12"/>
    <p:sldId id="4826" r:id="rId13"/>
    <p:sldId id="4923" r:id="rId14"/>
    <p:sldId id="4925" r:id="rId15"/>
    <p:sldId id="2145708012" r:id="rId16"/>
    <p:sldId id="2145708011" r:id="rId17"/>
    <p:sldId id="2145708019" r:id="rId18"/>
    <p:sldId id="277" r:id="rId19"/>
    <p:sldId id="2145708013" r:id="rId20"/>
    <p:sldId id="287" r:id="rId21"/>
    <p:sldId id="286" r:id="rId22"/>
    <p:sldId id="2145708017" r:id="rId23"/>
    <p:sldId id="283" r:id="rId24"/>
    <p:sldId id="2145708021" r:id="rId25"/>
    <p:sldId id="2145708014" r:id="rId26"/>
    <p:sldId id="285" r:id="rId27"/>
    <p:sldId id="278" r:id="rId28"/>
    <p:sldId id="2145708015" r:id="rId29"/>
  </p:sldIdLst>
  <p:sldSz cx="9144000" cy="5143500" type="screen16x9"/>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EB97DA63-CB8B-425C-AC78-E16F29A58B86}">
          <p14:sldIdLst>
            <p14:sldId id="256"/>
            <p14:sldId id="2145708018"/>
            <p14:sldId id="2145708010"/>
            <p14:sldId id="4792"/>
            <p14:sldId id="4800"/>
            <p14:sldId id="296"/>
            <p14:sldId id="4833"/>
            <p14:sldId id="4826"/>
            <p14:sldId id="4923"/>
            <p14:sldId id="4925"/>
            <p14:sldId id="2145708012"/>
            <p14:sldId id="2145708011"/>
            <p14:sldId id="2145708019"/>
            <p14:sldId id="277"/>
            <p14:sldId id="2145708013"/>
            <p14:sldId id="287"/>
            <p14:sldId id="286"/>
            <p14:sldId id="2145708017"/>
            <p14:sldId id="283"/>
            <p14:sldId id="2145708021"/>
            <p14:sldId id="2145708014"/>
            <p14:sldId id="285"/>
            <p14:sldId id="278"/>
            <p14:sldId id="2145708015"/>
          </p14:sldIdLst>
        </p14:section>
        <p14:section name="Body (content) slides" id="{86D326B8-B1F4-470E-ACC7-B0917D5F3E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E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p:restoredTop sz="79983" autoAdjust="0"/>
  </p:normalViewPr>
  <p:slideViewPr>
    <p:cSldViewPr snapToGrid="0" snapToObjects="1">
      <p:cViewPr varScale="1">
        <p:scale>
          <a:sx n="118" d="100"/>
          <a:sy n="118" d="100"/>
        </p:scale>
        <p:origin x="1404" y="96"/>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425D0939-B156-41CA-8482-DEC69369B748}" type="datetimeFigureOut">
              <a:rPr lang="en-GB" smtClean="0"/>
              <a:t>22/01/2025</a:t>
            </a:fld>
            <a:endParaRPr lang="en-GB"/>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E1213A2B-B591-48B7-A7AF-8372A699CF2A}" type="slidenum">
              <a:rPr lang="en-GB" smtClean="0"/>
              <a:t>‹#›</a:t>
            </a:fld>
            <a:endParaRPr lang="en-GB"/>
          </a:p>
        </p:txBody>
      </p:sp>
    </p:spTree>
    <p:extLst>
      <p:ext uri="{BB962C8B-B14F-4D97-AF65-F5344CB8AC3E}">
        <p14:creationId xmlns:p14="http://schemas.microsoft.com/office/powerpoint/2010/main" val="4218205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6652C955-3FA9-47C8-961A-58D1B52E8E04}" type="datetimeFigureOut">
              <a:rPr lang="en-GB" smtClean="0"/>
              <a:t>22/01/2025</a:t>
            </a:fld>
            <a:endParaRPr lang="en-GB"/>
          </a:p>
        </p:txBody>
      </p:sp>
      <p:sp>
        <p:nvSpPr>
          <p:cNvPr id="4" name="Slide Image Placeholder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E513ED6B-EB38-4BD1-BFD1-155BE9C5A01A}" type="slidenum">
              <a:rPr lang="en-GB" smtClean="0"/>
              <a:t>‹#›</a:t>
            </a:fld>
            <a:endParaRPr lang="en-GB"/>
          </a:p>
        </p:txBody>
      </p:sp>
    </p:spTree>
    <p:extLst>
      <p:ext uri="{BB962C8B-B14F-4D97-AF65-F5344CB8AC3E}">
        <p14:creationId xmlns:p14="http://schemas.microsoft.com/office/powerpoint/2010/main" val="722910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u="sng"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ADF1-83DE-4018-B9B0-C3668AE1C3E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1128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a:cs typeface="Arial"/>
              </a:rPr>
              <a:t>Hosted by Manchester University NHS FT in partnership with The University of Manchester, The Christie NHS FT, Northern Care Alliance NHS FT and expanded the partnership to Lancashire Teaching Hospitals NHS FT, Blackpool Teaching Hospitals NHS FT and Greater Manchester Mental Health NHS FT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ADF1-83DE-4018-B9B0-C3668AE1C3E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6604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Arial"/>
                <a:cs typeface="Arial"/>
              </a:rPr>
              <a:t>We aim to:</a:t>
            </a:r>
            <a:endParaRPr lang="en-GB" sz="1200" dirty="0">
              <a:latin typeface="Arial"/>
              <a:cs typeface="Arial"/>
            </a:endParaRPr>
          </a:p>
          <a:p>
            <a:pPr marL="285750" indent="-285750">
              <a:buFont typeface="Arial" panose="020B0604020202020204" pitchFamily="34" charset="0"/>
              <a:buChar char="•"/>
            </a:pPr>
            <a:r>
              <a:rPr lang="en-GB" sz="1200" dirty="0">
                <a:latin typeface="Arial"/>
                <a:cs typeface="Arial"/>
              </a:rPr>
              <a:t>Deliver an </a:t>
            </a:r>
            <a:r>
              <a:rPr lang="en-GB" sz="1200" b="1" dirty="0">
                <a:latin typeface="Arial"/>
                <a:cs typeface="Arial"/>
              </a:rPr>
              <a:t>innovative early translational research </a:t>
            </a:r>
            <a:r>
              <a:rPr lang="en-GB" sz="1200" dirty="0">
                <a:latin typeface="Arial"/>
                <a:cs typeface="Arial"/>
              </a:rPr>
              <a:t>programme </a:t>
            </a:r>
          </a:p>
          <a:p>
            <a:pPr marL="285750" indent="-285750">
              <a:buFont typeface="Arial" panose="020B0604020202020204" pitchFamily="34" charset="0"/>
              <a:buChar char="•"/>
            </a:pPr>
            <a:r>
              <a:rPr lang="en-GB" sz="1200" b="1" dirty="0">
                <a:latin typeface="Arial"/>
                <a:cs typeface="Arial"/>
              </a:rPr>
              <a:t>Transform disease prevention and management</a:t>
            </a:r>
            <a:r>
              <a:rPr lang="en-GB" sz="1200" dirty="0">
                <a:latin typeface="Arial"/>
                <a:cs typeface="Arial"/>
              </a:rPr>
              <a:t>, at pace and scale with equity</a:t>
            </a:r>
          </a:p>
          <a:p>
            <a:pPr marL="285750" indent="-285750">
              <a:buFont typeface="Arial" panose="020B0604020202020204" pitchFamily="34" charset="0"/>
              <a:buChar char="•"/>
            </a:pPr>
            <a:r>
              <a:rPr lang="en-GB" sz="1200" b="1" dirty="0">
                <a:latin typeface="Arial"/>
                <a:cs typeface="Arial"/>
              </a:rPr>
              <a:t>Involve patients, public and practitioners </a:t>
            </a:r>
            <a:r>
              <a:rPr lang="en-GB" sz="1200" dirty="0">
                <a:latin typeface="Arial"/>
                <a:cs typeface="Arial"/>
              </a:rPr>
              <a:t>throughout the research cycle to ensure a cohesive translational research workforce and a </a:t>
            </a:r>
            <a:r>
              <a:rPr lang="en-GB" sz="1200" b="1" dirty="0">
                <a:latin typeface="Arial"/>
                <a:cs typeface="Arial"/>
              </a:rPr>
              <a:t>Team Science/Research </a:t>
            </a:r>
            <a:r>
              <a:rPr lang="en-GB" sz="1200" dirty="0">
                <a:latin typeface="Arial"/>
                <a:cs typeface="Arial"/>
              </a:rPr>
              <a:t>approach.</a:t>
            </a:r>
          </a:p>
          <a:p>
            <a:pPr marL="285750" indent="-285750">
              <a:buFont typeface="Arial" panose="020B0604020202020204" pitchFamily="34" charset="0"/>
              <a:buChar char="•"/>
            </a:pPr>
            <a:endParaRPr lang="en-GB" sz="1200" dirty="0">
              <a:latin typeface="Arial"/>
              <a:cs typeface="Arial"/>
            </a:endParaRPr>
          </a:p>
          <a:p>
            <a:r>
              <a:rPr lang="en-US" sz="1200" b="1" dirty="0">
                <a:latin typeface="Arial" panose="020B0604020202020204" pitchFamily="34" charset="0"/>
              </a:rPr>
              <a:t>Research: </a:t>
            </a:r>
          </a:p>
          <a:p>
            <a:pPr marL="285750" indent="-285750">
              <a:buFont typeface="Arial" panose="020B0604020202020204" pitchFamily="34" charset="0"/>
              <a:buChar char="•"/>
            </a:pPr>
            <a:r>
              <a:rPr lang="en-US" sz="1200" dirty="0">
                <a:latin typeface="Arial" panose="020B0604020202020204" pitchFamily="34" charset="0"/>
              </a:rPr>
              <a:t>Illnesses </a:t>
            </a:r>
            <a:r>
              <a:rPr lang="en-US" sz="1200" b="1" dirty="0">
                <a:latin typeface="Arial" panose="020B0604020202020204" pitchFamily="34" charset="0"/>
              </a:rPr>
              <a:t>most relevant to the population </a:t>
            </a:r>
            <a:r>
              <a:rPr lang="en-US" sz="1200" dirty="0">
                <a:latin typeface="Arial" panose="020B0604020202020204" pitchFamily="34" charset="0"/>
              </a:rPr>
              <a:t>of our region </a:t>
            </a:r>
          </a:p>
          <a:p>
            <a:pPr marL="285750" indent="-285750">
              <a:buFont typeface="Arial" panose="020B0604020202020204" pitchFamily="34" charset="0"/>
              <a:buChar char="•"/>
            </a:pPr>
            <a:r>
              <a:rPr lang="en-US" sz="1200" dirty="0">
                <a:latin typeface="Arial" panose="020B0604020202020204" pitchFamily="34" charset="0"/>
              </a:rPr>
              <a:t>New ways to make correct </a:t>
            </a:r>
            <a:r>
              <a:rPr lang="en-US" sz="1200" b="1" dirty="0">
                <a:latin typeface="Arial" panose="020B0604020202020204" pitchFamily="34" charset="0"/>
              </a:rPr>
              <a:t>diagnoses and treat disease </a:t>
            </a:r>
          </a:p>
          <a:p>
            <a:pPr marL="285750" indent="-285750">
              <a:buFont typeface="Arial" panose="020B0604020202020204" pitchFamily="34" charset="0"/>
              <a:buChar char="•"/>
            </a:pPr>
            <a:r>
              <a:rPr lang="en-US" sz="1200" dirty="0">
                <a:latin typeface="Arial"/>
                <a:cs typeface="Arial"/>
              </a:rPr>
              <a:t>How to </a:t>
            </a:r>
            <a:r>
              <a:rPr lang="en-US" sz="1200" b="1" dirty="0">
                <a:latin typeface="Arial"/>
                <a:cs typeface="Arial"/>
              </a:rPr>
              <a:t>prevent ill-health </a:t>
            </a:r>
            <a:r>
              <a:rPr lang="en-US" sz="1200" dirty="0">
                <a:latin typeface="Arial"/>
                <a:cs typeface="Arial"/>
              </a:rPr>
              <a:t>in people, whatever their background or situation.</a:t>
            </a:r>
            <a:endParaRPr lang="en-GB" sz="1000" dirty="0">
              <a:latin typeface="Arial" panose="020B0604020202020204" pitchFamily="34" charset="0"/>
            </a:endParaRPr>
          </a:p>
          <a:p>
            <a:pPr marL="285750" indent="-285750">
              <a:buFont typeface="Arial" panose="020B0604020202020204" pitchFamily="34" charset="0"/>
              <a:buChar char="•"/>
            </a:pPr>
            <a:endParaRPr lang="en-GB" sz="1200" dirty="0">
              <a:latin typeface="Arial"/>
              <a:cs typeface="Aria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ADF1-83DE-4018-B9B0-C3668AE1C3E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91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Discovery science at University through basic science and early phase research in BRC to later research through other infrastructure and funders towards GM, Lancs and Cumbria needs but this is also a pull from the healthcare needs then informing the discovery science.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ADF1-83DE-4018-B9B0-C3668AE1C3E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205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indent="0">
              <a:lnSpc>
                <a:spcPct val="100000"/>
              </a:lnSpc>
              <a:buNone/>
            </a:pPr>
            <a:r>
              <a:rPr lang="en-GB" sz="1200" b="1" dirty="0">
                <a:latin typeface="Arial" panose="020B0604020202020204" pitchFamily="34" charset="0"/>
              </a:rPr>
              <a:t>ADTC Aims:</a:t>
            </a:r>
          </a:p>
          <a:p>
            <a:pPr>
              <a:lnSpc>
                <a:spcPct val="100000"/>
              </a:lnSpc>
              <a:buFontTx/>
              <a:buChar char="-"/>
            </a:pPr>
            <a:r>
              <a:rPr lang="en-GB" sz="1200" dirty="0">
                <a:latin typeface="Arial" panose="020B0604020202020204" pitchFamily="34" charset="0"/>
              </a:rPr>
              <a:t>To deepen understanding of disease mechanisms, including how inequalities and social factors impact biological processes</a:t>
            </a:r>
          </a:p>
          <a:p>
            <a:pPr>
              <a:lnSpc>
                <a:spcPct val="100000"/>
              </a:lnSpc>
              <a:buFontTx/>
              <a:buChar char="-"/>
            </a:pPr>
            <a:r>
              <a:rPr lang="en-GB" sz="1200" dirty="0">
                <a:latin typeface="Arial" panose="020B0604020202020204" pitchFamily="34" charset="0"/>
              </a:rPr>
              <a:t>To support novel diagnostics</a:t>
            </a:r>
          </a:p>
          <a:p>
            <a:pPr>
              <a:lnSpc>
                <a:spcPct val="100000"/>
              </a:lnSpc>
              <a:buFontTx/>
              <a:buChar char="-"/>
            </a:pPr>
            <a:r>
              <a:rPr lang="en-GB" sz="1200" dirty="0">
                <a:latin typeface="Arial" panose="020B0604020202020204" pitchFamily="34" charset="0"/>
              </a:rPr>
              <a:t>To provide a platform to provide early proof of concept for our novel therapeutics pipeline. </a:t>
            </a:r>
            <a:r>
              <a:rPr lang="en-GB" sz="1200" b="1" dirty="0">
                <a:latin typeface="Arial" panose="020B0604020202020204" pitchFamily="34" charset="0"/>
              </a:rPr>
              <a:t> </a:t>
            </a:r>
          </a:p>
          <a:p>
            <a:pPr>
              <a:lnSpc>
                <a:spcPct val="100000"/>
              </a:lnSpc>
              <a:buFontTx/>
              <a:buChar char="-"/>
            </a:pPr>
            <a:endParaRPr lang="en-GB" sz="1200" b="1" dirty="0">
              <a:latin typeface="Arial" panose="020B0604020202020204" pitchFamily="34" charset="0"/>
            </a:endParaRPr>
          </a:p>
          <a:p>
            <a:pPr>
              <a:lnSpc>
                <a:spcPct val="100000"/>
              </a:lnSpc>
              <a:buFontTx/>
              <a:buChar char="-"/>
            </a:pPr>
            <a:r>
              <a:rPr lang="en-GB" sz="1200" b="1" dirty="0">
                <a:latin typeface="Arial" panose="020B0604020202020204" pitchFamily="34" charset="0"/>
              </a:rPr>
              <a:t>Inflammation</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GB" sz="1200" dirty="0">
                <a:latin typeface="Arial"/>
                <a:cs typeface="Arial"/>
              </a:rPr>
              <a:t>Addresses several of the most common causes of death and disability in our region and nationally, in which prognosis is strongly influenced by deprivation and adverse social determinants.</a:t>
            </a:r>
          </a:p>
          <a:p>
            <a:pPr marL="0" marR="0" lvl="0" indent="0" algn="l" defTabSz="914400" rtl="0" eaLnBrk="1" fontAlgn="auto" latinLnBrk="0" hangingPunct="1">
              <a:lnSpc>
                <a:spcPct val="100000"/>
              </a:lnSpc>
              <a:spcBef>
                <a:spcPts val="0"/>
              </a:spcBef>
              <a:spcAft>
                <a:spcPts val="0"/>
              </a:spcAft>
              <a:buClrTx/>
              <a:buSzTx/>
              <a:buFontTx/>
              <a:buChar char="-"/>
              <a:tabLst/>
              <a:defRPr/>
            </a:pPr>
            <a:endParaRPr lang="en-GB"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lang="en-GB" sz="1200" b="1" dirty="0">
                <a:latin typeface="Arial"/>
                <a:cs typeface="Arial"/>
              </a:rPr>
              <a:t>Under Researched conditions</a:t>
            </a:r>
          </a:p>
          <a:p>
            <a:r>
              <a:rPr lang="en-US" sz="1200" dirty="0">
                <a:latin typeface="Arial" panose="020B0604020202020204" pitchFamily="34" charset="0"/>
              </a:rPr>
              <a:t>Research will be undertaken on disorders that have high impact on individuals and families, but where traditionally there has been under-investment. </a:t>
            </a:r>
            <a:endParaRPr lang="en-US" sz="1200" dirty="0">
              <a:latin typeface="Arial"/>
              <a:cs typeface="Arial"/>
            </a:endParaRPr>
          </a:p>
          <a:p>
            <a:r>
              <a:rPr lang="en-US" sz="1200" dirty="0">
                <a:latin typeface="Arial"/>
                <a:cs typeface="Arial"/>
              </a:rPr>
              <a:t>These problems can often be hidden and people with these conditions can face challenges around access to healthcare. </a:t>
            </a:r>
            <a:endParaRPr lang="en-US"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Char char="-"/>
              <a:tabLst/>
              <a:defRPr/>
            </a:pPr>
            <a:endParaRPr lang="en-GB" sz="1200" b="1" dirty="0">
              <a:latin typeface="Arial"/>
              <a:cs typeface="Arial"/>
            </a:endParaRPr>
          </a:p>
          <a:p>
            <a:pPr>
              <a:lnSpc>
                <a:spcPct val="100000"/>
              </a:lnSpc>
              <a:buFontTx/>
              <a:buChar char="-"/>
            </a:pPr>
            <a:r>
              <a:rPr lang="en-GB" sz="1200" b="1" dirty="0">
                <a:latin typeface="Arial" panose="020B0604020202020204" pitchFamily="34" charset="0"/>
              </a:rPr>
              <a:t>Cancer</a:t>
            </a:r>
          </a:p>
          <a:p>
            <a:pPr marL="0" indent="0">
              <a:lnSpc>
                <a:spcPct val="100000"/>
              </a:lnSpc>
              <a:buNone/>
            </a:pPr>
            <a:r>
              <a:rPr lang="en-GB" sz="1200" dirty="0">
                <a:latin typeface="Arial" panose="020B0604020202020204" pitchFamily="34" charset="0"/>
                <a:ea typeface="+mn-lt"/>
                <a:cs typeface="Arial" panose="020B0604020202020204" pitchFamily="34" charset="0"/>
              </a:rPr>
              <a:t>This Cluster addresses emerging challenges and opportunities to improve the lives of all patients with cancer, including people at risk of cancer. </a:t>
            </a:r>
          </a:p>
          <a:p>
            <a:pPr marL="0" indent="0">
              <a:lnSpc>
                <a:spcPct val="100000"/>
              </a:lnSpc>
              <a:buNone/>
            </a:pPr>
            <a:r>
              <a:rPr lang="en-GB" sz="1200" dirty="0">
                <a:latin typeface="Arial" panose="020B0604020202020204" pitchFamily="34" charset="0"/>
                <a:ea typeface="+mn-lt"/>
                <a:cs typeface="Arial" panose="020B0604020202020204" pitchFamily="34" charset="0"/>
              </a:rPr>
              <a:t>It provides a patient centred approach to research in earlier diagnosis, better treatment and personalised, follow up care. </a:t>
            </a:r>
            <a:r>
              <a:rPr lang="en-GB" sz="1200" dirty="0">
                <a:latin typeface="Arial" panose="020B0604020202020204" pitchFamily="34" charset="0"/>
              </a:rPr>
              <a:t> </a:t>
            </a:r>
            <a:endParaRPr lang="en-GB" sz="1200" dirty="0">
              <a:latin typeface="Arial" panose="020B0604020202020204" pitchFamily="34" charset="0"/>
              <a:cs typeface="Arial" panose="020B0604020202020204" pitchFamily="34" charset="0"/>
            </a:endParaRPr>
          </a:p>
          <a:p>
            <a:pPr>
              <a:lnSpc>
                <a:spcPct val="100000"/>
              </a:lnSpc>
              <a:buFontTx/>
              <a:buChar char="-"/>
            </a:pPr>
            <a:endParaRPr lang="en-GB" sz="1200"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ADF1-83DE-4018-B9B0-C3668AE1C3E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3447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ADF1-83DE-4018-B9B0-C3668AE1C3E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8504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13ED6B-EB38-4BD1-BFD1-155BE9C5A01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2238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Cardiovascular disease</a:t>
            </a:r>
            <a:r>
              <a:rPr lang="en-GB" baseline="0" dirty="0"/>
              <a:t> prediction - &gt; could link to RA</a:t>
            </a:r>
          </a:p>
          <a:p>
            <a:endParaRPr lang="en-GB" dirty="0"/>
          </a:p>
        </p:txBody>
      </p:sp>
      <p:sp>
        <p:nvSpPr>
          <p:cNvPr id="4" name="Slide Number Placeholder 3"/>
          <p:cNvSpPr>
            <a:spLocks noGrp="1"/>
          </p:cNvSpPr>
          <p:nvPr>
            <p:ph type="sldNum" sz="quarter" idx="10"/>
          </p:nvPr>
        </p:nvSpPr>
        <p:spPr/>
        <p:txBody>
          <a:bodyPr/>
          <a:lstStyle/>
          <a:p>
            <a:fld id="{E513ED6B-EB38-4BD1-BFD1-155BE9C5A01A}" type="slidenum">
              <a:rPr lang="en-GB" smtClean="0"/>
              <a:t>16</a:t>
            </a:fld>
            <a:endParaRPr lang="en-GB"/>
          </a:p>
        </p:txBody>
      </p:sp>
    </p:spTree>
    <p:extLst>
      <p:ext uri="{BB962C8B-B14F-4D97-AF65-F5344CB8AC3E}">
        <p14:creationId xmlns:p14="http://schemas.microsoft.com/office/powerpoint/2010/main" val="2893415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13ED6B-EB38-4BD1-BFD1-155BE9C5A01A}" type="slidenum">
              <a:rPr lang="en-GB" smtClean="0"/>
              <a:t>23</a:t>
            </a:fld>
            <a:endParaRPr lang="en-GB"/>
          </a:p>
        </p:txBody>
      </p:sp>
    </p:spTree>
    <p:extLst>
      <p:ext uri="{BB962C8B-B14F-4D97-AF65-F5344CB8AC3E}">
        <p14:creationId xmlns:p14="http://schemas.microsoft.com/office/powerpoint/2010/main" val="847648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emf"/><Relationship Id="rId4" Type="http://schemas.openxmlformats.org/officeDocument/2006/relationships/image" Target="../media/image8.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2.emf"/><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4.emf"/><Relationship Id="rId4" Type="http://schemas.openxmlformats.org/officeDocument/2006/relationships/image" Target="../media/image1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7.emf"/><Relationship Id="rId4" Type="http://schemas.openxmlformats.org/officeDocument/2006/relationships/image" Target="../media/image1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9.emf"/><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70498B-F222-4740-B0CF-064F72475A2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Subtitle 2"/>
          <p:cNvSpPr>
            <a:spLocks noGrp="1"/>
          </p:cNvSpPr>
          <p:nvPr>
            <p:ph type="subTitle" idx="1"/>
          </p:nvPr>
        </p:nvSpPr>
        <p:spPr>
          <a:xfrm>
            <a:off x="1143000" y="2605963"/>
            <a:ext cx="6858000" cy="124182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CFB3D76-E95C-734A-BDD4-10A5E36E6C85}" type="slidenum">
              <a:rPr lang="en-US" smtClean="0"/>
              <a:pPr/>
              <a:t>‹#›</a:t>
            </a:fld>
            <a:endParaRPr lang="en-US" dirty="0"/>
          </a:p>
        </p:txBody>
      </p:sp>
      <p:pic>
        <p:nvPicPr>
          <p:cNvPr id="9" name="Picture 8">
            <a:extLst>
              <a:ext uri="{FF2B5EF4-FFF2-40B4-BE49-F238E27FC236}">
                <a16:creationId xmlns:a16="http://schemas.microsoft.com/office/drawing/2014/main" id="{51DDF4C2-BA67-BD4B-A410-563E298631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9550" y="0"/>
            <a:ext cx="3061420" cy="613077"/>
          </a:xfrm>
          <a:prstGeom prst="rect">
            <a:avLst/>
          </a:prstGeom>
        </p:spPr>
      </p:pic>
      <p:pic>
        <p:nvPicPr>
          <p:cNvPr id="10" name="Picture 9">
            <a:extLst>
              <a:ext uri="{FF2B5EF4-FFF2-40B4-BE49-F238E27FC236}">
                <a16:creationId xmlns:a16="http://schemas.microsoft.com/office/drawing/2014/main" id="{FA5480B5-6974-624D-B920-9621240FC586}"/>
              </a:ext>
            </a:extLst>
          </p:cNvPr>
          <p:cNvPicPr>
            <a:picLocks noChangeAspect="1"/>
          </p:cNvPicPr>
          <p:nvPr userDrawn="1"/>
        </p:nvPicPr>
        <p:blipFill rotWithShape="1">
          <a:blip r:embed="rId4"/>
          <a:srcRect l="35446" b="23513"/>
          <a:stretch/>
        </p:blipFill>
        <p:spPr>
          <a:xfrm>
            <a:off x="1" y="3854337"/>
            <a:ext cx="1450731" cy="1289163"/>
          </a:xfrm>
          <a:prstGeom prst="rect">
            <a:avLst/>
          </a:prstGeom>
        </p:spPr>
      </p:pic>
      <p:pic>
        <p:nvPicPr>
          <p:cNvPr id="11" name="Picture 10">
            <a:extLst>
              <a:ext uri="{FF2B5EF4-FFF2-40B4-BE49-F238E27FC236}">
                <a16:creationId xmlns:a16="http://schemas.microsoft.com/office/drawing/2014/main" id="{A6A0AA2D-979A-3542-B125-52B71F4F55C7}"/>
              </a:ext>
            </a:extLst>
          </p:cNvPr>
          <p:cNvPicPr>
            <a:picLocks noChangeAspect="1"/>
          </p:cNvPicPr>
          <p:nvPr userDrawn="1"/>
        </p:nvPicPr>
        <p:blipFill>
          <a:blip r:embed="rId5"/>
          <a:stretch>
            <a:fillRect/>
          </a:stretch>
        </p:blipFill>
        <p:spPr>
          <a:xfrm rot="16200000">
            <a:off x="7787326" y="807095"/>
            <a:ext cx="1013775" cy="1013775"/>
          </a:xfrm>
          <a:prstGeom prst="rect">
            <a:avLst/>
          </a:prstGeom>
        </p:spPr>
      </p:pic>
      <p:pic>
        <p:nvPicPr>
          <p:cNvPr id="14" name="Picture 13">
            <a:extLst>
              <a:ext uri="{FF2B5EF4-FFF2-40B4-BE49-F238E27FC236}">
                <a16:creationId xmlns:a16="http://schemas.microsoft.com/office/drawing/2014/main" id="{A194C876-0A6A-534E-ABA8-E4842D6B56B6}"/>
              </a:ext>
            </a:extLst>
          </p:cNvPr>
          <p:cNvPicPr>
            <a:picLocks noChangeAspect="1"/>
          </p:cNvPicPr>
          <p:nvPr userDrawn="1"/>
        </p:nvPicPr>
        <p:blipFill rotWithShape="1">
          <a:blip r:embed="rId6"/>
          <a:srcRect t="5" r="8043" b="-142998"/>
          <a:stretch/>
        </p:blipFill>
        <p:spPr>
          <a:xfrm>
            <a:off x="343065" y="525175"/>
            <a:ext cx="8408608" cy="34289"/>
          </a:xfrm>
          <a:prstGeom prst="rect">
            <a:avLst/>
          </a:prstGeom>
        </p:spPr>
      </p:pic>
      <p:sp>
        <p:nvSpPr>
          <p:cNvPr id="12" name="Title 1"/>
          <p:cNvSpPr>
            <a:spLocks noGrp="1"/>
          </p:cNvSpPr>
          <p:nvPr>
            <p:ph type="ctrTitle"/>
          </p:nvPr>
        </p:nvSpPr>
        <p:spPr>
          <a:xfrm>
            <a:off x="685800" y="1046193"/>
            <a:ext cx="7772400" cy="1346256"/>
          </a:xfrm>
        </p:spPr>
        <p:txBody>
          <a:bodyPr anchor="b">
            <a:normAutofit/>
          </a:bodyPr>
          <a:lstStyle>
            <a:lvl1pPr algn="ctr">
              <a:defRPr sz="4400">
                <a:solidFill>
                  <a:schemeClr val="bg1"/>
                </a:solidFill>
                <a:latin typeface="Arial" panose="020B0604020202020204" pitchFamily="34" charset="0"/>
                <a:cs typeface="Arial"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2321033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4FF9-7483-E944-02A3-EC364912E1B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6CB8DF77-631A-56AA-D0A4-8F921926F17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E26BC-C7B1-0B15-3588-E0E8F68D5FDA}"/>
              </a:ext>
            </a:extLst>
          </p:cNvPr>
          <p:cNvSpPr>
            <a:spLocks noGrp="1"/>
          </p:cNvSpPr>
          <p:nvPr>
            <p:ph type="dt" sz="half" idx="10"/>
          </p:nvPr>
        </p:nvSpPr>
        <p:spPr/>
        <p:txBody>
          <a:bodyPr/>
          <a:lstStyle/>
          <a:p>
            <a:fld id="{F5404F03-0B4C-42EC-9AFA-47B4F747B027}" type="datetimeFigureOut">
              <a:rPr lang="en-GB" smtClean="0"/>
              <a:t>22/01/2025</a:t>
            </a:fld>
            <a:endParaRPr lang="en-GB"/>
          </a:p>
        </p:txBody>
      </p:sp>
      <p:sp>
        <p:nvSpPr>
          <p:cNvPr id="5" name="Footer Placeholder 4">
            <a:extLst>
              <a:ext uri="{FF2B5EF4-FFF2-40B4-BE49-F238E27FC236}">
                <a16:creationId xmlns:a16="http://schemas.microsoft.com/office/drawing/2014/main" id="{6880C44E-2C13-9F88-34E9-18DF4B878A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D7E800-31BB-4D41-C0E9-81838B7CC577}"/>
              </a:ext>
            </a:extLst>
          </p:cNvPr>
          <p:cNvSpPr>
            <a:spLocks noGrp="1"/>
          </p:cNvSpPr>
          <p:nvPr>
            <p:ph type="sldNum" sz="quarter" idx="12"/>
          </p:nvPr>
        </p:nvSpPr>
        <p:spPr/>
        <p:txBody>
          <a:bodyPr/>
          <a:lstStyle/>
          <a:p>
            <a:fld id="{F8F07115-2DF3-4751-833E-C4AD29425188}" type="slidenum">
              <a:rPr lang="en-GB" smtClean="0"/>
              <a:t>‹#›</a:t>
            </a:fld>
            <a:endParaRPr lang="en-GB"/>
          </a:p>
        </p:txBody>
      </p:sp>
    </p:spTree>
    <p:extLst>
      <p:ext uri="{BB962C8B-B14F-4D97-AF65-F5344CB8AC3E}">
        <p14:creationId xmlns:p14="http://schemas.microsoft.com/office/powerpoint/2010/main" val="71767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628650" y="273846"/>
            <a:ext cx="7886700" cy="649100"/>
          </a:xfrm>
        </p:spPr>
        <p:txBody>
          <a:bodyPr>
            <a:normAutofit/>
          </a:bodyPr>
          <a:lstStyle>
            <a:lvl1pPr>
              <a:defRPr sz="2400">
                <a:solidFill>
                  <a:srgbClr val="193E7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628650" y="1151299"/>
            <a:ext cx="7886700" cy="3192340"/>
          </a:xfrm>
        </p:spPr>
        <p:txBody>
          <a:bodyPr>
            <a:normAutofit/>
          </a:bodyPr>
          <a:lstStyle>
            <a:lvl1pPr>
              <a:defRPr sz="1800">
                <a:solidFill>
                  <a:srgbClr val="193E72"/>
                </a:solidFill>
              </a:defRPr>
            </a:lvl1pPr>
          </a:lstStyle>
          <a:p>
            <a:pPr lvl="0"/>
            <a:r>
              <a:rPr lang="en-US"/>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8" name="Picture 7">
            <a:extLst>
              <a:ext uri="{FF2B5EF4-FFF2-40B4-BE49-F238E27FC236}">
                <a16:creationId xmlns:a16="http://schemas.microsoft.com/office/drawing/2014/main" id="{59DD63F6-ADE9-5746-BDEA-40192755F6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84" y="4575741"/>
            <a:ext cx="2613615" cy="567759"/>
          </a:xfrm>
          <a:prstGeom prst="rect">
            <a:avLst/>
          </a:prstGeom>
        </p:spPr>
      </p:pic>
      <p:pic>
        <p:nvPicPr>
          <p:cNvPr id="9" name="Picture 8">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3"/>
          <a:srcRect t="5" r="8043" b="-142998"/>
          <a:stretch/>
        </p:blipFill>
        <p:spPr>
          <a:xfrm>
            <a:off x="300039" y="4553196"/>
            <a:ext cx="8292617" cy="45089"/>
          </a:xfrm>
          <a:prstGeom prst="rect">
            <a:avLst/>
          </a:prstGeom>
        </p:spPr>
      </p:pic>
    </p:spTree>
    <p:extLst>
      <p:ext uri="{BB962C8B-B14F-4D97-AF65-F5344CB8AC3E}">
        <p14:creationId xmlns:p14="http://schemas.microsoft.com/office/powerpoint/2010/main" val="3382635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3A6C4-6FEE-FDF4-0E36-D5BB088F46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AB7D51-1765-8CA5-38C4-87DCEC4B7B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583D29-1DE2-E35B-700C-5E06AC00A03A}"/>
              </a:ext>
            </a:extLst>
          </p:cNvPr>
          <p:cNvSpPr>
            <a:spLocks noGrp="1"/>
          </p:cNvSpPr>
          <p:nvPr>
            <p:ph type="dt" sz="half" idx="10"/>
          </p:nvPr>
        </p:nvSpPr>
        <p:spPr/>
        <p:txBody>
          <a:bodyPr/>
          <a:lstStyle/>
          <a:p>
            <a:fld id="{F5404F03-0B4C-42EC-9AFA-47B4F747B027}" type="datetimeFigureOut">
              <a:rPr lang="en-GB" smtClean="0"/>
              <a:t>22/01/2025</a:t>
            </a:fld>
            <a:endParaRPr lang="en-GB"/>
          </a:p>
        </p:txBody>
      </p:sp>
      <p:sp>
        <p:nvSpPr>
          <p:cNvPr id="5" name="Footer Placeholder 4">
            <a:extLst>
              <a:ext uri="{FF2B5EF4-FFF2-40B4-BE49-F238E27FC236}">
                <a16:creationId xmlns:a16="http://schemas.microsoft.com/office/drawing/2014/main" id="{8D1B1D97-8C12-F83A-8390-9F711EEEBD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238718-5FE8-2824-D905-64D512C2BBDB}"/>
              </a:ext>
            </a:extLst>
          </p:cNvPr>
          <p:cNvSpPr>
            <a:spLocks noGrp="1"/>
          </p:cNvSpPr>
          <p:nvPr>
            <p:ph type="sldNum" sz="quarter" idx="12"/>
          </p:nvPr>
        </p:nvSpPr>
        <p:spPr/>
        <p:txBody>
          <a:bodyPr/>
          <a:lstStyle/>
          <a:p>
            <a:fld id="{F8F07115-2DF3-4751-833E-C4AD29425188}" type="slidenum">
              <a:rPr lang="en-GB" smtClean="0"/>
              <a:t>‹#›</a:t>
            </a:fld>
            <a:endParaRPr lang="en-GB"/>
          </a:p>
        </p:txBody>
      </p:sp>
    </p:spTree>
    <p:extLst>
      <p:ext uri="{BB962C8B-B14F-4D97-AF65-F5344CB8AC3E}">
        <p14:creationId xmlns:p14="http://schemas.microsoft.com/office/powerpoint/2010/main" val="1445802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96918-72A1-264E-B2D5-0B1B57751C1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B04665-F718-62CA-BB30-3BC959DC013C}"/>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9AE4FA-78E3-27EC-949A-B3A89354D63C}"/>
              </a:ext>
            </a:extLst>
          </p:cNvPr>
          <p:cNvSpPr>
            <a:spLocks noGrp="1"/>
          </p:cNvSpPr>
          <p:nvPr>
            <p:ph type="dt" sz="half" idx="10"/>
          </p:nvPr>
        </p:nvSpPr>
        <p:spPr/>
        <p:txBody>
          <a:bodyPr/>
          <a:lstStyle/>
          <a:p>
            <a:fld id="{F5404F03-0B4C-42EC-9AFA-47B4F747B027}" type="datetimeFigureOut">
              <a:rPr lang="en-GB" smtClean="0"/>
              <a:t>22/01/2025</a:t>
            </a:fld>
            <a:endParaRPr lang="en-GB"/>
          </a:p>
        </p:txBody>
      </p:sp>
      <p:sp>
        <p:nvSpPr>
          <p:cNvPr id="5" name="Footer Placeholder 4">
            <a:extLst>
              <a:ext uri="{FF2B5EF4-FFF2-40B4-BE49-F238E27FC236}">
                <a16:creationId xmlns:a16="http://schemas.microsoft.com/office/drawing/2014/main" id="{7FFEECA4-CA05-F388-36F3-A945A57A28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CAEA1F-C77A-A780-FB57-EAEDBB851115}"/>
              </a:ext>
            </a:extLst>
          </p:cNvPr>
          <p:cNvSpPr>
            <a:spLocks noGrp="1"/>
          </p:cNvSpPr>
          <p:nvPr>
            <p:ph type="sldNum" sz="quarter" idx="12"/>
          </p:nvPr>
        </p:nvSpPr>
        <p:spPr/>
        <p:txBody>
          <a:bodyPr/>
          <a:lstStyle/>
          <a:p>
            <a:fld id="{F8F07115-2DF3-4751-833E-C4AD29425188}" type="slidenum">
              <a:rPr lang="en-GB" smtClean="0"/>
              <a:t>‹#›</a:t>
            </a:fld>
            <a:endParaRPr lang="en-GB"/>
          </a:p>
        </p:txBody>
      </p:sp>
    </p:spTree>
    <p:extLst>
      <p:ext uri="{BB962C8B-B14F-4D97-AF65-F5344CB8AC3E}">
        <p14:creationId xmlns:p14="http://schemas.microsoft.com/office/powerpoint/2010/main" val="3339878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A4076-21AB-9C45-D3EE-93132EE20D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531290-8E96-3B29-129A-52B5D7A32C6B}"/>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E283947-790A-8F89-4C82-F5615136FA2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E01C83-D628-D110-AB00-25EED8DFC50E}"/>
              </a:ext>
            </a:extLst>
          </p:cNvPr>
          <p:cNvSpPr>
            <a:spLocks noGrp="1"/>
          </p:cNvSpPr>
          <p:nvPr>
            <p:ph type="dt" sz="half" idx="10"/>
          </p:nvPr>
        </p:nvSpPr>
        <p:spPr/>
        <p:txBody>
          <a:bodyPr/>
          <a:lstStyle/>
          <a:p>
            <a:fld id="{F5404F03-0B4C-42EC-9AFA-47B4F747B027}" type="datetimeFigureOut">
              <a:rPr lang="en-GB" smtClean="0"/>
              <a:t>22/01/2025</a:t>
            </a:fld>
            <a:endParaRPr lang="en-GB"/>
          </a:p>
        </p:txBody>
      </p:sp>
      <p:sp>
        <p:nvSpPr>
          <p:cNvPr id="6" name="Footer Placeholder 5">
            <a:extLst>
              <a:ext uri="{FF2B5EF4-FFF2-40B4-BE49-F238E27FC236}">
                <a16:creationId xmlns:a16="http://schemas.microsoft.com/office/drawing/2014/main" id="{CD782C4E-8D47-7529-1293-07111F9678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C0210-67A2-C43B-1E3D-F82A3E723A86}"/>
              </a:ext>
            </a:extLst>
          </p:cNvPr>
          <p:cNvSpPr>
            <a:spLocks noGrp="1"/>
          </p:cNvSpPr>
          <p:nvPr>
            <p:ph type="sldNum" sz="quarter" idx="12"/>
          </p:nvPr>
        </p:nvSpPr>
        <p:spPr/>
        <p:txBody>
          <a:bodyPr/>
          <a:lstStyle/>
          <a:p>
            <a:fld id="{F8F07115-2DF3-4751-833E-C4AD29425188}" type="slidenum">
              <a:rPr lang="en-GB" smtClean="0"/>
              <a:t>‹#›</a:t>
            </a:fld>
            <a:endParaRPr lang="en-GB"/>
          </a:p>
        </p:txBody>
      </p:sp>
    </p:spTree>
    <p:extLst>
      <p:ext uri="{BB962C8B-B14F-4D97-AF65-F5344CB8AC3E}">
        <p14:creationId xmlns:p14="http://schemas.microsoft.com/office/powerpoint/2010/main" val="3620675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28FD-4AA6-0C3D-688B-6EAA8204BB01}"/>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380A3C-2B73-C2D2-2046-098AFD0EF66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E022F3F-83CC-1228-EBF0-FB8895E8927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466F0BF-009D-A31F-D337-135A1AD621B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80BC225-09C1-9A2A-B18E-1E02EB32BBE0}"/>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0F16A3E-C0FE-06A9-9301-8BCD16BEA726}"/>
              </a:ext>
            </a:extLst>
          </p:cNvPr>
          <p:cNvSpPr>
            <a:spLocks noGrp="1"/>
          </p:cNvSpPr>
          <p:nvPr>
            <p:ph type="dt" sz="half" idx="10"/>
          </p:nvPr>
        </p:nvSpPr>
        <p:spPr/>
        <p:txBody>
          <a:bodyPr/>
          <a:lstStyle/>
          <a:p>
            <a:fld id="{F5404F03-0B4C-42EC-9AFA-47B4F747B027}" type="datetimeFigureOut">
              <a:rPr lang="en-GB" smtClean="0"/>
              <a:t>22/01/2025</a:t>
            </a:fld>
            <a:endParaRPr lang="en-GB"/>
          </a:p>
        </p:txBody>
      </p:sp>
      <p:sp>
        <p:nvSpPr>
          <p:cNvPr id="8" name="Footer Placeholder 7">
            <a:extLst>
              <a:ext uri="{FF2B5EF4-FFF2-40B4-BE49-F238E27FC236}">
                <a16:creationId xmlns:a16="http://schemas.microsoft.com/office/drawing/2014/main" id="{19B4A382-FA28-0770-F85E-0BD3DCB914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F3F0106-79C6-36D1-A103-4E7BF367227F}"/>
              </a:ext>
            </a:extLst>
          </p:cNvPr>
          <p:cNvSpPr>
            <a:spLocks noGrp="1"/>
          </p:cNvSpPr>
          <p:nvPr>
            <p:ph type="sldNum" sz="quarter" idx="12"/>
          </p:nvPr>
        </p:nvSpPr>
        <p:spPr/>
        <p:txBody>
          <a:bodyPr/>
          <a:lstStyle/>
          <a:p>
            <a:fld id="{F8F07115-2DF3-4751-833E-C4AD29425188}" type="slidenum">
              <a:rPr lang="en-GB" smtClean="0"/>
              <a:t>‹#›</a:t>
            </a:fld>
            <a:endParaRPr lang="en-GB"/>
          </a:p>
        </p:txBody>
      </p:sp>
    </p:spTree>
    <p:extLst>
      <p:ext uri="{BB962C8B-B14F-4D97-AF65-F5344CB8AC3E}">
        <p14:creationId xmlns:p14="http://schemas.microsoft.com/office/powerpoint/2010/main" val="522975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3919-67A5-21BE-2B82-0AFFF48FE1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296B36-6C8A-981E-C09D-B85F5D1DD2BA}"/>
              </a:ext>
            </a:extLst>
          </p:cNvPr>
          <p:cNvSpPr>
            <a:spLocks noGrp="1"/>
          </p:cNvSpPr>
          <p:nvPr>
            <p:ph type="dt" sz="half" idx="10"/>
          </p:nvPr>
        </p:nvSpPr>
        <p:spPr/>
        <p:txBody>
          <a:bodyPr/>
          <a:lstStyle/>
          <a:p>
            <a:fld id="{F5404F03-0B4C-42EC-9AFA-47B4F747B027}" type="datetimeFigureOut">
              <a:rPr lang="en-GB" smtClean="0"/>
              <a:t>22/01/2025</a:t>
            </a:fld>
            <a:endParaRPr lang="en-GB"/>
          </a:p>
        </p:txBody>
      </p:sp>
      <p:sp>
        <p:nvSpPr>
          <p:cNvPr id="4" name="Footer Placeholder 3">
            <a:extLst>
              <a:ext uri="{FF2B5EF4-FFF2-40B4-BE49-F238E27FC236}">
                <a16:creationId xmlns:a16="http://schemas.microsoft.com/office/drawing/2014/main" id="{4B988CB6-DB22-C123-6FE3-6643F142AAA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83F8A5-7109-C7B6-63BD-B1F3EE79980D}"/>
              </a:ext>
            </a:extLst>
          </p:cNvPr>
          <p:cNvSpPr>
            <a:spLocks noGrp="1"/>
          </p:cNvSpPr>
          <p:nvPr>
            <p:ph type="sldNum" sz="quarter" idx="12"/>
          </p:nvPr>
        </p:nvSpPr>
        <p:spPr/>
        <p:txBody>
          <a:bodyPr/>
          <a:lstStyle/>
          <a:p>
            <a:fld id="{F8F07115-2DF3-4751-833E-C4AD29425188}" type="slidenum">
              <a:rPr lang="en-GB" smtClean="0"/>
              <a:t>‹#›</a:t>
            </a:fld>
            <a:endParaRPr lang="en-GB"/>
          </a:p>
        </p:txBody>
      </p:sp>
    </p:spTree>
    <p:extLst>
      <p:ext uri="{BB962C8B-B14F-4D97-AF65-F5344CB8AC3E}">
        <p14:creationId xmlns:p14="http://schemas.microsoft.com/office/powerpoint/2010/main" val="4116625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2808F1-D4A4-52D6-FB2A-9F37F693AA3F}"/>
              </a:ext>
            </a:extLst>
          </p:cNvPr>
          <p:cNvSpPr>
            <a:spLocks noGrp="1"/>
          </p:cNvSpPr>
          <p:nvPr>
            <p:ph type="dt" sz="half" idx="10"/>
          </p:nvPr>
        </p:nvSpPr>
        <p:spPr/>
        <p:txBody>
          <a:bodyPr/>
          <a:lstStyle/>
          <a:p>
            <a:fld id="{F5404F03-0B4C-42EC-9AFA-47B4F747B027}" type="datetimeFigureOut">
              <a:rPr lang="en-GB" smtClean="0"/>
              <a:t>22/01/2025</a:t>
            </a:fld>
            <a:endParaRPr lang="en-GB"/>
          </a:p>
        </p:txBody>
      </p:sp>
      <p:sp>
        <p:nvSpPr>
          <p:cNvPr id="3" name="Footer Placeholder 2">
            <a:extLst>
              <a:ext uri="{FF2B5EF4-FFF2-40B4-BE49-F238E27FC236}">
                <a16:creationId xmlns:a16="http://schemas.microsoft.com/office/drawing/2014/main" id="{E5E93CF9-82C9-6D97-F2E3-31E06F63A47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4B58A55-40C4-C523-C2AA-0936C128B868}"/>
              </a:ext>
            </a:extLst>
          </p:cNvPr>
          <p:cNvSpPr>
            <a:spLocks noGrp="1"/>
          </p:cNvSpPr>
          <p:nvPr>
            <p:ph type="sldNum" sz="quarter" idx="12"/>
          </p:nvPr>
        </p:nvSpPr>
        <p:spPr/>
        <p:txBody>
          <a:bodyPr/>
          <a:lstStyle/>
          <a:p>
            <a:fld id="{F8F07115-2DF3-4751-833E-C4AD29425188}" type="slidenum">
              <a:rPr lang="en-GB" smtClean="0"/>
              <a:t>‹#›</a:t>
            </a:fld>
            <a:endParaRPr lang="en-GB"/>
          </a:p>
        </p:txBody>
      </p:sp>
    </p:spTree>
    <p:extLst>
      <p:ext uri="{BB962C8B-B14F-4D97-AF65-F5344CB8AC3E}">
        <p14:creationId xmlns:p14="http://schemas.microsoft.com/office/powerpoint/2010/main" val="1133502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2096C-05B0-0536-2B1E-27A055EF5BA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D873E9-7967-C0F4-E9C8-9D04BFD8743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8921CFF-0652-D80B-CD33-981F1C08F6E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855FEC3-900F-C382-304B-BC4BE90B322D}"/>
              </a:ext>
            </a:extLst>
          </p:cNvPr>
          <p:cNvSpPr>
            <a:spLocks noGrp="1"/>
          </p:cNvSpPr>
          <p:nvPr>
            <p:ph type="dt" sz="half" idx="10"/>
          </p:nvPr>
        </p:nvSpPr>
        <p:spPr/>
        <p:txBody>
          <a:bodyPr/>
          <a:lstStyle/>
          <a:p>
            <a:fld id="{F5404F03-0B4C-42EC-9AFA-47B4F747B027}" type="datetimeFigureOut">
              <a:rPr lang="en-GB" smtClean="0"/>
              <a:t>22/01/2025</a:t>
            </a:fld>
            <a:endParaRPr lang="en-GB"/>
          </a:p>
        </p:txBody>
      </p:sp>
      <p:sp>
        <p:nvSpPr>
          <p:cNvPr id="6" name="Footer Placeholder 5">
            <a:extLst>
              <a:ext uri="{FF2B5EF4-FFF2-40B4-BE49-F238E27FC236}">
                <a16:creationId xmlns:a16="http://schemas.microsoft.com/office/drawing/2014/main" id="{4F2FBBE6-B6E1-C0E2-5ADF-508E96851E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E2B2D1-4FB4-D0B9-5D8E-65E8D1E84AE2}"/>
              </a:ext>
            </a:extLst>
          </p:cNvPr>
          <p:cNvSpPr>
            <a:spLocks noGrp="1"/>
          </p:cNvSpPr>
          <p:nvPr>
            <p:ph type="sldNum" sz="quarter" idx="12"/>
          </p:nvPr>
        </p:nvSpPr>
        <p:spPr/>
        <p:txBody>
          <a:bodyPr/>
          <a:lstStyle/>
          <a:p>
            <a:fld id="{F8F07115-2DF3-4751-833E-C4AD29425188}" type="slidenum">
              <a:rPr lang="en-GB" smtClean="0"/>
              <a:t>‹#›</a:t>
            </a:fld>
            <a:endParaRPr lang="en-GB"/>
          </a:p>
        </p:txBody>
      </p:sp>
    </p:spTree>
    <p:extLst>
      <p:ext uri="{BB962C8B-B14F-4D97-AF65-F5344CB8AC3E}">
        <p14:creationId xmlns:p14="http://schemas.microsoft.com/office/powerpoint/2010/main" val="4050968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1247F-6D8D-7C9A-A52D-419B6986F0C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D27D75-9B8A-20AA-FB18-6E823F3754F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5A64228-2E03-DDE6-2C56-333BDDC0C26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4781C20-1AA0-ED02-5D69-DA52C874E267}"/>
              </a:ext>
            </a:extLst>
          </p:cNvPr>
          <p:cNvSpPr>
            <a:spLocks noGrp="1"/>
          </p:cNvSpPr>
          <p:nvPr>
            <p:ph type="dt" sz="half" idx="10"/>
          </p:nvPr>
        </p:nvSpPr>
        <p:spPr/>
        <p:txBody>
          <a:bodyPr/>
          <a:lstStyle/>
          <a:p>
            <a:fld id="{F5404F03-0B4C-42EC-9AFA-47B4F747B027}" type="datetimeFigureOut">
              <a:rPr lang="en-GB" smtClean="0"/>
              <a:t>22/01/2025</a:t>
            </a:fld>
            <a:endParaRPr lang="en-GB"/>
          </a:p>
        </p:txBody>
      </p:sp>
      <p:sp>
        <p:nvSpPr>
          <p:cNvPr id="6" name="Footer Placeholder 5">
            <a:extLst>
              <a:ext uri="{FF2B5EF4-FFF2-40B4-BE49-F238E27FC236}">
                <a16:creationId xmlns:a16="http://schemas.microsoft.com/office/drawing/2014/main" id="{7BFA30A0-D6E0-F287-E045-075052A866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AA301B-7885-1FAB-A761-B19BD2CF09F0}"/>
              </a:ext>
            </a:extLst>
          </p:cNvPr>
          <p:cNvSpPr>
            <a:spLocks noGrp="1"/>
          </p:cNvSpPr>
          <p:nvPr>
            <p:ph type="sldNum" sz="quarter" idx="12"/>
          </p:nvPr>
        </p:nvSpPr>
        <p:spPr/>
        <p:txBody>
          <a:bodyPr/>
          <a:lstStyle/>
          <a:p>
            <a:fld id="{F8F07115-2DF3-4751-833E-C4AD29425188}" type="slidenum">
              <a:rPr lang="en-GB" smtClean="0"/>
              <a:t>‹#›</a:t>
            </a:fld>
            <a:endParaRPr lang="en-GB"/>
          </a:p>
        </p:txBody>
      </p:sp>
    </p:spTree>
    <p:extLst>
      <p:ext uri="{BB962C8B-B14F-4D97-AF65-F5344CB8AC3E}">
        <p14:creationId xmlns:p14="http://schemas.microsoft.com/office/powerpoint/2010/main" val="14491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659091"/>
          </a:xfrm>
        </p:spPr>
        <p:txBody>
          <a:bodyPr vert="horz" lIns="91440" tIns="45720" rIns="91440" bIns="45720" rtlCol="0" anchor="ctr">
            <a:normAutofit/>
          </a:bodyPr>
          <a:lstStyle>
            <a:lvl1pPr>
              <a:defRPr lang="en-US" sz="3200" kern="1200" baseline="0" dirty="0">
                <a:solidFill>
                  <a:srgbClr val="193E72"/>
                </a:solidFill>
                <a:latin typeface="Arial" panose="020B0604020202020204" pitchFamily="34" charset="0"/>
                <a:ea typeface="+mj-ea"/>
                <a:cs typeface="Arial" panose="020B0604020202020204" pitchFamily="34" charset="0"/>
              </a:defRPr>
            </a:lvl1pPr>
          </a:lstStyle>
          <a:p>
            <a:pPr lvl="0" defTabSz="914377"/>
            <a:endParaRPr lang="en-US" dirty="0"/>
          </a:p>
        </p:txBody>
      </p:sp>
      <p:sp>
        <p:nvSpPr>
          <p:cNvPr id="3" name="Content Placeholder 2"/>
          <p:cNvSpPr>
            <a:spLocks noGrp="1"/>
          </p:cNvSpPr>
          <p:nvPr>
            <p:ph idx="1"/>
          </p:nvPr>
        </p:nvSpPr>
        <p:spPr>
          <a:xfrm>
            <a:off x="628650" y="1195826"/>
            <a:ext cx="7886700" cy="3363818"/>
          </a:xfrm>
        </p:spPr>
        <p:txBody>
          <a:bodyPr/>
          <a:lstStyle>
            <a:lvl1pPr>
              <a:defRPr sz="2400">
                <a:solidFill>
                  <a:srgbClr val="193E72"/>
                </a:solidFill>
                <a:latin typeface="Arial" panose="020B0604020202020204" pitchFamily="34" charset="0"/>
                <a:cs typeface="Arial" panose="020B0604020202020204" pitchFamily="34" charset="0"/>
              </a:defRPr>
            </a:lvl1pPr>
            <a:lvl2pPr>
              <a:defRPr sz="2000">
                <a:solidFill>
                  <a:srgbClr val="193E72"/>
                </a:solidFill>
                <a:latin typeface="Arial" panose="020B0604020202020204" pitchFamily="34" charset="0"/>
                <a:cs typeface="Arial" panose="020B0604020202020204" pitchFamily="34" charset="0"/>
              </a:defRPr>
            </a:lvl2pPr>
            <a:lvl3pPr>
              <a:defRPr sz="1800">
                <a:solidFill>
                  <a:srgbClr val="193E72"/>
                </a:solidFill>
                <a:latin typeface="Arial" panose="020B0604020202020204" pitchFamily="34" charset="0"/>
                <a:cs typeface="Arial" panose="020B0604020202020204" pitchFamily="34" charset="0"/>
              </a:defRPr>
            </a:lvl3pPr>
            <a:lvl4pPr>
              <a:defRPr>
                <a:solidFill>
                  <a:srgbClr val="193E72"/>
                </a:solidFill>
                <a:latin typeface="Arial" panose="020B0604020202020204" pitchFamily="34" charset="0"/>
                <a:cs typeface="Arial" panose="020B0604020202020204" pitchFamily="34" charset="0"/>
              </a:defRPr>
            </a:lvl4pPr>
            <a:lvl5pPr>
              <a:defRPr>
                <a:solidFill>
                  <a:srgbClr val="193E72"/>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193E72"/>
                </a:solidFill>
              </a:defRPr>
            </a:lvl1pPr>
          </a:lstStyle>
          <a:p>
            <a:fld id="{7CFB3D76-E95C-734A-BDD4-10A5E36E6C85}" type="slidenum">
              <a:rPr lang="en-US" smtClean="0"/>
              <a:pPr/>
              <a:t>‹#›</a:t>
            </a:fld>
            <a:endParaRPr lang="en-US" dirty="0"/>
          </a:p>
        </p:txBody>
      </p:sp>
      <p:pic>
        <p:nvPicPr>
          <p:cNvPr id="10" name="Picture 9">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2"/>
          <a:srcRect t="5" r="8043" b="-142998"/>
          <a:stretch/>
        </p:blipFill>
        <p:spPr>
          <a:xfrm>
            <a:off x="355078" y="4717087"/>
            <a:ext cx="8408608" cy="34289"/>
          </a:xfrm>
          <a:prstGeom prst="rect">
            <a:avLst/>
          </a:prstGeom>
        </p:spPr>
      </p:pic>
      <p:pic>
        <p:nvPicPr>
          <p:cNvPr id="8" name="Picture 7">
            <a:extLst>
              <a:ext uri="{FF2B5EF4-FFF2-40B4-BE49-F238E27FC236}">
                <a16:creationId xmlns:a16="http://schemas.microsoft.com/office/drawing/2014/main" id="{208A54CF-20E3-954B-891E-9D1574148F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01984"/>
            <a:ext cx="2261835" cy="441516"/>
          </a:xfrm>
          <a:prstGeom prst="rect">
            <a:avLst/>
          </a:prstGeom>
        </p:spPr>
      </p:pic>
    </p:spTree>
    <p:extLst>
      <p:ext uri="{BB962C8B-B14F-4D97-AF65-F5344CB8AC3E}">
        <p14:creationId xmlns:p14="http://schemas.microsoft.com/office/powerpoint/2010/main" val="2159678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1A4F-893A-F00C-AADF-2AF601D7C6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F63540-50C6-42A3-9975-1939DDB6D6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9CFE8-C63D-9C6B-0AF3-A4308D08E47D}"/>
              </a:ext>
            </a:extLst>
          </p:cNvPr>
          <p:cNvSpPr>
            <a:spLocks noGrp="1"/>
          </p:cNvSpPr>
          <p:nvPr>
            <p:ph type="dt" sz="half" idx="10"/>
          </p:nvPr>
        </p:nvSpPr>
        <p:spPr/>
        <p:txBody>
          <a:bodyPr/>
          <a:lstStyle/>
          <a:p>
            <a:fld id="{F5404F03-0B4C-42EC-9AFA-47B4F747B027}" type="datetimeFigureOut">
              <a:rPr lang="en-GB" smtClean="0"/>
              <a:t>22/01/2025</a:t>
            </a:fld>
            <a:endParaRPr lang="en-GB"/>
          </a:p>
        </p:txBody>
      </p:sp>
      <p:sp>
        <p:nvSpPr>
          <p:cNvPr id="5" name="Footer Placeholder 4">
            <a:extLst>
              <a:ext uri="{FF2B5EF4-FFF2-40B4-BE49-F238E27FC236}">
                <a16:creationId xmlns:a16="http://schemas.microsoft.com/office/drawing/2014/main" id="{F7EA643E-7E03-B3E6-9F88-0A77B3717E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4EAB81-3974-EA1D-45B4-7AA3BEF4B885}"/>
              </a:ext>
            </a:extLst>
          </p:cNvPr>
          <p:cNvSpPr>
            <a:spLocks noGrp="1"/>
          </p:cNvSpPr>
          <p:nvPr>
            <p:ph type="sldNum" sz="quarter" idx="12"/>
          </p:nvPr>
        </p:nvSpPr>
        <p:spPr/>
        <p:txBody>
          <a:bodyPr/>
          <a:lstStyle/>
          <a:p>
            <a:fld id="{F8F07115-2DF3-4751-833E-C4AD29425188}" type="slidenum">
              <a:rPr lang="en-GB" smtClean="0"/>
              <a:t>‹#›</a:t>
            </a:fld>
            <a:endParaRPr lang="en-GB"/>
          </a:p>
        </p:txBody>
      </p:sp>
    </p:spTree>
    <p:extLst>
      <p:ext uri="{BB962C8B-B14F-4D97-AF65-F5344CB8AC3E}">
        <p14:creationId xmlns:p14="http://schemas.microsoft.com/office/powerpoint/2010/main" val="63463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736353-B79E-D2FC-C381-1676E04A70B1}"/>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1D53C6-EDBC-4121-3FE7-9E346C0D096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2DFAC0-6AAE-A642-F8B7-E5905D1753EC}"/>
              </a:ext>
            </a:extLst>
          </p:cNvPr>
          <p:cNvSpPr>
            <a:spLocks noGrp="1"/>
          </p:cNvSpPr>
          <p:nvPr>
            <p:ph type="dt" sz="half" idx="10"/>
          </p:nvPr>
        </p:nvSpPr>
        <p:spPr/>
        <p:txBody>
          <a:bodyPr/>
          <a:lstStyle/>
          <a:p>
            <a:fld id="{F5404F03-0B4C-42EC-9AFA-47B4F747B027}" type="datetimeFigureOut">
              <a:rPr lang="en-GB" smtClean="0"/>
              <a:t>22/01/2025</a:t>
            </a:fld>
            <a:endParaRPr lang="en-GB"/>
          </a:p>
        </p:txBody>
      </p:sp>
      <p:sp>
        <p:nvSpPr>
          <p:cNvPr id="5" name="Footer Placeholder 4">
            <a:extLst>
              <a:ext uri="{FF2B5EF4-FFF2-40B4-BE49-F238E27FC236}">
                <a16:creationId xmlns:a16="http://schemas.microsoft.com/office/drawing/2014/main" id="{85F2D6CF-F919-FAE6-541D-FD2BE1E6AD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459B32-6E09-CAC7-678F-378DC96E7059}"/>
              </a:ext>
            </a:extLst>
          </p:cNvPr>
          <p:cNvSpPr>
            <a:spLocks noGrp="1"/>
          </p:cNvSpPr>
          <p:nvPr>
            <p:ph type="sldNum" sz="quarter" idx="12"/>
          </p:nvPr>
        </p:nvSpPr>
        <p:spPr/>
        <p:txBody>
          <a:bodyPr/>
          <a:lstStyle/>
          <a:p>
            <a:fld id="{F8F07115-2DF3-4751-833E-C4AD29425188}" type="slidenum">
              <a:rPr lang="en-GB" smtClean="0"/>
              <a:t>‹#›</a:t>
            </a:fld>
            <a:endParaRPr lang="en-GB"/>
          </a:p>
        </p:txBody>
      </p:sp>
    </p:spTree>
    <p:extLst>
      <p:ext uri="{BB962C8B-B14F-4D97-AF65-F5344CB8AC3E}">
        <p14:creationId xmlns:p14="http://schemas.microsoft.com/office/powerpoint/2010/main" val="485781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9205" y="787651"/>
            <a:ext cx="6674968" cy="519153"/>
          </a:xfrm>
        </p:spPr>
        <p:txBody>
          <a:bodyPr>
            <a:noAutofit/>
          </a:bodyPr>
          <a:lstStyle>
            <a:lvl1pPr>
              <a:defRPr sz="1800" b="1" i="0">
                <a:solidFill>
                  <a:srgbClr val="EA5D4E"/>
                </a:solidFill>
                <a:latin typeface="Arial" panose="020B0604020202020204" pitchFamily="34" charset="0"/>
                <a:cs typeface="Arial" panose="020B0604020202020204" pitchFamily="34" charset="0"/>
              </a:defRPr>
            </a:lvl1pPr>
          </a:lstStyle>
          <a:p>
            <a:r>
              <a:rPr lang="en-US"/>
              <a:t>Click to edit Master title style</a:t>
            </a:r>
          </a:p>
        </p:txBody>
      </p:sp>
      <p:sp>
        <p:nvSpPr>
          <p:cNvPr id="15" name="Slide Number Placeholder 5">
            <a:extLst>
              <a:ext uri="{FF2B5EF4-FFF2-40B4-BE49-F238E27FC236}">
                <a16:creationId xmlns:a16="http://schemas.microsoft.com/office/drawing/2014/main" id="{F49EADBA-939F-154D-8FC0-95417D739CEF}"/>
              </a:ext>
            </a:extLst>
          </p:cNvPr>
          <p:cNvSpPr>
            <a:spLocks noGrp="1"/>
          </p:cNvSpPr>
          <p:nvPr>
            <p:ph type="sldNum" sz="quarter" idx="12"/>
          </p:nvPr>
        </p:nvSpPr>
        <p:spPr>
          <a:xfrm>
            <a:off x="6457950" y="4767264"/>
            <a:ext cx="2057400" cy="273844"/>
          </a:xfrm>
        </p:spPr>
        <p:txBody>
          <a:bodyPr/>
          <a:lstStyle>
            <a:lvl1pPr>
              <a:defRPr>
                <a:solidFill>
                  <a:srgbClr val="193E72"/>
                </a:solidFill>
              </a:defRPr>
            </a:lvl1pPr>
          </a:lstStyle>
          <a:p>
            <a:fld id="{7CFB3D76-E95C-734A-BDD4-10A5E36E6C85}" type="slidenum">
              <a:rPr lang="en-US" smtClean="0"/>
              <a:pPr/>
              <a:t>‹#›</a:t>
            </a:fld>
            <a:endParaRPr lang="en-US"/>
          </a:p>
        </p:txBody>
      </p:sp>
    </p:spTree>
    <p:extLst>
      <p:ext uri="{BB962C8B-B14F-4D97-AF65-F5344CB8AC3E}">
        <p14:creationId xmlns:p14="http://schemas.microsoft.com/office/powerpoint/2010/main" val="4136687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53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159836-0BF3-9745-84B4-2B2A061163E2}"/>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628650" y="273845"/>
            <a:ext cx="7886700" cy="659091"/>
          </a:xfrm>
        </p:spPr>
        <p:txBody>
          <a:bodyPr vert="horz" lIns="91440" tIns="45720" rIns="91440" bIns="45720" rtlCol="0" anchor="ctr">
            <a:normAutofit/>
          </a:bodyPr>
          <a:lstStyle>
            <a:lvl1pPr>
              <a:defRPr lang="en-US" sz="3200" kern="1200" baseline="0" dirty="0">
                <a:solidFill>
                  <a:schemeClr val="bg1"/>
                </a:solidFill>
                <a:latin typeface="Arial" panose="020B0604020202020204" pitchFamily="34" charset="0"/>
                <a:ea typeface="+mj-ea"/>
                <a:cs typeface="Arial" panose="020B0604020202020204" pitchFamily="34" charset="0"/>
              </a:defRPr>
            </a:lvl1pPr>
          </a:lstStyle>
          <a:p>
            <a:pPr lvl="0" defTabSz="914377"/>
            <a:endParaRPr lang="en-US" dirty="0"/>
          </a:p>
        </p:txBody>
      </p:sp>
      <p:sp>
        <p:nvSpPr>
          <p:cNvPr id="3" name="Content Placeholder 2"/>
          <p:cNvSpPr>
            <a:spLocks noGrp="1"/>
          </p:cNvSpPr>
          <p:nvPr>
            <p:ph idx="1"/>
          </p:nvPr>
        </p:nvSpPr>
        <p:spPr>
          <a:xfrm>
            <a:off x="628650" y="1195826"/>
            <a:ext cx="7886700" cy="3363818"/>
          </a:xfrm>
        </p:spPr>
        <p:txBody>
          <a:bodyPr/>
          <a:lstStyle>
            <a:lvl1pPr>
              <a:defRPr sz="24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CFB3D76-E95C-734A-BDD4-10A5E36E6C85}" type="slidenum">
              <a:rPr lang="en-US" smtClean="0"/>
              <a:pPr/>
              <a:t>‹#›</a:t>
            </a:fld>
            <a:endParaRPr lang="en-US" dirty="0"/>
          </a:p>
        </p:txBody>
      </p:sp>
      <p:pic>
        <p:nvPicPr>
          <p:cNvPr id="8" name="Picture 7">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3"/>
          <a:srcRect t="5" r="8043" b="-142998"/>
          <a:stretch/>
        </p:blipFill>
        <p:spPr>
          <a:xfrm>
            <a:off x="355078" y="4717087"/>
            <a:ext cx="8408608" cy="34289"/>
          </a:xfrm>
          <a:prstGeom prst="rect">
            <a:avLst/>
          </a:prstGeom>
        </p:spPr>
      </p:pic>
      <p:pic>
        <p:nvPicPr>
          <p:cNvPr id="10" name="Picture 9">
            <a:extLst>
              <a:ext uri="{FF2B5EF4-FFF2-40B4-BE49-F238E27FC236}">
                <a16:creationId xmlns:a16="http://schemas.microsoft.com/office/drawing/2014/main" id="{76219A2A-94D0-F64E-8E80-096BC4FE34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36" y="4674728"/>
            <a:ext cx="2373095" cy="458915"/>
          </a:xfrm>
          <a:prstGeom prst="rect">
            <a:avLst/>
          </a:prstGeom>
        </p:spPr>
      </p:pic>
    </p:spTree>
    <p:extLst>
      <p:ext uri="{BB962C8B-B14F-4D97-AF65-F5344CB8AC3E}">
        <p14:creationId xmlns:p14="http://schemas.microsoft.com/office/powerpoint/2010/main" val="479901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28D1B0-B452-704B-938B-EDEA0312122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604019" y="2074664"/>
            <a:ext cx="7886700" cy="994172"/>
          </a:xfrm>
        </p:spPr>
        <p:txBody>
          <a:bodyPr>
            <a:noAutofit/>
          </a:bodyPr>
          <a:lstStyle>
            <a:lvl1pPr>
              <a:defRPr sz="4800">
                <a:solidFill>
                  <a:srgbClr val="193E72"/>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5F520C6-1504-6744-862F-E3F3FF9A34EE}"/>
              </a:ext>
            </a:extLst>
          </p:cNvPr>
          <p:cNvPicPr>
            <a:picLocks noChangeAspect="1"/>
          </p:cNvPicPr>
          <p:nvPr userDrawn="1"/>
        </p:nvPicPr>
        <p:blipFill rotWithShape="1">
          <a:blip r:embed="rId3"/>
          <a:srcRect t="5" r="8043" b="-142998"/>
          <a:stretch/>
        </p:blipFill>
        <p:spPr>
          <a:xfrm>
            <a:off x="343065" y="525175"/>
            <a:ext cx="8408608" cy="34289"/>
          </a:xfrm>
          <a:prstGeom prst="rect">
            <a:avLst/>
          </a:prstGeom>
        </p:spPr>
      </p:pic>
      <p:pic>
        <p:nvPicPr>
          <p:cNvPr id="12" name="Picture 11">
            <a:extLst>
              <a:ext uri="{FF2B5EF4-FFF2-40B4-BE49-F238E27FC236}">
                <a16:creationId xmlns:a16="http://schemas.microsoft.com/office/drawing/2014/main" id="{C8D18802-5872-5C4C-8828-27A6A449776D}"/>
              </a:ext>
            </a:extLst>
          </p:cNvPr>
          <p:cNvPicPr>
            <a:picLocks noChangeAspect="1"/>
          </p:cNvPicPr>
          <p:nvPr userDrawn="1"/>
        </p:nvPicPr>
        <p:blipFill rotWithShape="1">
          <a:blip r:embed="rId4"/>
          <a:srcRect l="8151" b="33145"/>
          <a:stretch/>
        </p:blipFill>
        <p:spPr>
          <a:xfrm>
            <a:off x="1" y="3641990"/>
            <a:ext cx="2603156" cy="1501511"/>
          </a:xfrm>
          <a:prstGeom prst="rect">
            <a:avLst/>
          </a:prstGeom>
        </p:spPr>
      </p:pic>
      <p:pic>
        <p:nvPicPr>
          <p:cNvPr id="14" name="Picture 13">
            <a:extLst>
              <a:ext uri="{FF2B5EF4-FFF2-40B4-BE49-F238E27FC236}">
                <a16:creationId xmlns:a16="http://schemas.microsoft.com/office/drawing/2014/main" id="{49102F8E-1CD9-A74E-BF20-75BD99591185}"/>
              </a:ext>
            </a:extLst>
          </p:cNvPr>
          <p:cNvPicPr>
            <a:picLocks noChangeAspect="1"/>
          </p:cNvPicPr>
          <p:nvPr userDrawn="1"/>
        </p:nvPicPr>
        <p:blipFill>
          <a:blip r:embed="rId5"/>
          <a:stretch>
            <a:fillRect/>
          </a:stretch>
        </p:blipFill>
        <p:spPr>
          <a:xfrm>
            <a:off x="7724202" y="973426"/>
            <a:ext cx="857053" cy="515645"/>
          </a:xfrm>
          <a:prstGeom prst="rect">
            <a:avLst/>
          </a:prstGeom>
        </p:spPr>
      </p:pic>
      <p:sp>
        <p:nvSpPr>
          <p:cNvPr id="15" name="Slide Number Placeholder 5">
            <a:extLst>
              <a:ext uri="{FF2B5EF4-FFF2-40B4-BE49-F238E27FC236}">
                <a16:creationId xmlns:a16="http://schemas.microsoft.com/office/drawing/2014/main" id="{F49EADBA-939F-154D-8FC0-95417D739CEF}"/>
              </a:ext>
            </a:extLst>
          </p:cNvPr>
          <p:cNvSpPr>
            <a:spLocks noGrp="1"/>
          </p:cNvSpPr>
          <p:nvPr>
            <p:ph type="sldNum" sz="quarter" idx="12"/>
          </p:nvPr>
        </p:nvSpPr>
        <p:spPr>
          <a:xfrm>
            <a:off x="6457950" y="4767264"/>
            <a:ext cx="2057400" cy="273844"/>
          </a:xfrm>
        </p:spPr>
        <p:txBody>
          <a:bodyPr/>
          <a:lstStyle>
            <a:lvl1pPr>
              <a:defRPr>
                <a:solidFill>
                  <a:srgbClr val="193E72"/>
                </a:solidFill>
              </a:defRPr>
            </a:lvl1pPr>
          </a:lstStyle>
          <a:p>
            <a:fld id="{7CFB3D76-E95C-734A-BDD4-10A5E36E6C85}" type="slidenum">
              <a:rPr lang="en-US" smtClean="0"/>
              <a:pPr/>
              <a:t>‹#›</a:t>
            </a:fld>
            <a:endParaRPr lang="en-US" dirty="0"/>
          </a:p>
        </p:txBody>
      </p:sp>
      <p:pic>
        <p:nvPicPr>
          <p:cNvPr id="13" name="Picture 12">
            <a:extLst>
              <a:ext uri="{FF2B5EF4-FFF2-40B4-BE49-F238E27FC236}">
                <a16:creationId xmlns:a16="http://schemas.microsoft.com/office/drawing/2014/main" id="{DBBDF930-E7E6-A24E-82E8-7A215996DD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2512" y="-43804"/>
            <a:ext cx="2846362" cy="659403"/>
          </a:xfrm>
          <a:prstGeom prst="rect">
            <a:avLst/>
          </a:prstGeom>
        </p:spPr>
      </p:pic>
    </p:spTree>
    <p:extLst>
      <p:ext uri="{BB962C8B-B14F-4D97-AF65-F5344CB8AC3E}">
        <p14:creationId xmlns:p14="http://schemas.microsoft.com/office/powerpoint/2010/main" val="3855845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63BCD03-8DA9-8644-883F-FE87EF47F834}"/>
              </a:ext>
            </a:extLst>
          </p:cNvPr>
          <p:cNvPicPr>
            <a:picLocks noChangeAspect="1"/>
          </p:cNvPicPr>
          <p:nvPr userDrawn="1"/>
        </p:nvPicPr>
        <p:blipFill>
          <a:blip r:embed="rId2"/>
          <a:stretch>
            <a:fillRect/>
          </a:stretch>
        </p:blipFill>
        <p:spPr>
          <a:xfrm>
            <a:off x="0" y="1"/>
            <a:ext cx="9144000" cy="5143499"/>
          </a:xfrm>
          <a:prstGeom prst="rect">
            <a:avLst/>
          </a:prstGeom>
        </p:spPr>
      </p:pic>
      <p:sp>
        <p:nvSpPr>
          <p:cNvPr id="2" name="Title 1"/>
          <p:cNvSpPr>
            <a:spLocks noGrp="1"/>
          </p:cNvSpPr>
          <p:nvPr>
            <p:ph type="title"/>
          </p:nvPr>
        </p:nvSpPr>
        <p:spPr>
          <a:xfrm>
            <a:off x="604019" y="2074664"/>
            <a:ext cx="7886700" cy="994172"/>
          </a:xfrm>
        </p:spPr>
        <p:txBody>
          <a:bodyPr>
            <a:noAutofit/>
          </a:bodyPr>
          <a:lstStyle>
            <a:lvl1pPr>
              <a:defRPr sz="4800">
                <a:solidFill>
                  <a:srgbClr val="193E72"/>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5F520C6-1504-6744-862F-E3F3FF9A34EE}"/>
              </a:ext>
            </a:extLst>
          </p:cNvPr>
          <p:cNvPicPr>
            <a:picLocks noChangeAspect="1"/>
          </p:cNvPicPr>
          <p:nvPr userDrawn="1"/>
        </p:nvPicPr>
        <p:blipFill rotWithShape="1">
          <a:blip r:embed="rId3"/>
          <a:srcRect t="5" r="8043" b="-142998"/>
          <a:stretch/>
        </p:blipFill>
        <p:spPr>
          <a:xfrm>
            <a:off x="343065" y="525175"/>
            <a:ext cx="8408608" cy="34289"/>
          </a:xfrm>
          <a:prstGeom prst="rect">
            <a:avLst/>
          </a:prstGeom>
        </p:spPr>
      </p:pic>
      <p:pic>
        <p:nvPicPr>
          <p:cNvPr id="8" name="Picture 7">
            <a:extLst>
              <a:ext uri="{FF2B5EF4-FFF2-40B4-BE49-F238E27FC236}">
                <a16:creationId xmlns:a16="http://schemas.microsoft.com/office/drawing/2014/main" id="{BEA578CD-D266-0943-AA85-1C9F036ACC27}"/>
              </a:ext>
            </a:extLst>
          </p:cNvPr>
          <p:cNvPicPr>
            <a:picLocks noChangeAspect="1"/>
          </p:cNvPicPr>
          <p:nvPr userDrawn="1"/>
        </p:nvPicPr>
        <p:blipFill rotWithShape="1">
          <a:blip r:embed="rId4"/>
          <a:srcRect l="24256" b="21461"/>
          <a:stretch/>
        </p:blipFill>
        <p:spPr>
          <a:xfrm>
            <a:off x="0" y="3522809"/>
            <a:ext cx="2113280" cy="1620691"/>
          </a:xfrm>
          <a:prstGeom prst="rect">
            <a:avLst/>
          </a:prstGeom>
        </p:spPr>
      </p:pic>
      <p:pic>
        <p:nvPicPr>
          <p:cNvPr id="12" name="Picture 11">
            <a:extLst>
              <a:ext uri="{FF2B5EF4-FFF2-40B4-BE49-F238E27FC236}">
                <a16:creationId xmlns:a16="http://schemas.microsoft.com/office/drawing/2014/main" id="{D50D9D2C-1DB4-1B49-B458-B488A8F573FC}"/>
              </a:ext>
            </a:extLst>
          </p:cNvPr>
          <p:cNvPicPr>
            <a:picLocks noChangeAspect="1"/>
          </p:cNvPicPr>
          <p:nvPr userDrawn="1"/>
        </p:nvPicPr>
        <p:blipFill>
          <a:blip r:embed="rId5"/>
          <a:stretch>
            <a:fillRect/>
          </a:stretch>
        </p:blipFill>
        <p:spPr>
          <a:xfrm rot="1782855">
            <a:off x="7583610" y="1099627"/>
            <a:ext cx="927164" cy="347687"/>
          </a:xfrm>
          <a:prstGeom prst="rect">
            <a:avLst/>
          </a:prstGeom>
        </p:spPr>
      </p:pic>
      <p:sp>
        <p:nvSpPr>
          <p:cNvPr id="16" name="Slide Number Placeholder 5">
            <a:extLst>
              <a:ext uri="{FF2B5EF4-FFF2-40B4-BE49-F238E27FC236}">
                <a16:creationId xmlns:a16="http://schemas.microsoft.com/office/drawing/2014/main" id="{33EF16F1-2F79-A445-B116-CEEA06E3BB11}"/>
              </a:ext>
            </a:extLst>
          </p:cNvPr>
          <p:cNvSpPr>
            <a:spLocks noGrp="1"/>
          </p:cNvSpPr>
          <p:nvPr>
            <p:ph type="sldNum" sz="quarter" idx="12"/>
          </p:nvPr>
        </p:nvSpPr>
        <p:spPr>
          <a:xfrm>
            <a:off x="6457950" y="4767264"/>
            <a:ext cx="2057400" cy="273844"/>
          </a:xfrm>
        </p:spPr>
        <p:txBody>
          <a:bodyPr/>
          <a:lstStyle>
            <a:lvl1pPr>
              <a:defRPr>
                <a:solidFill>
                  <a:srgbClr val="193E72"/>
                </a:solidFill>
              </a:defRPr>
            </a:lvl1pPr>
          </a:lstStyle>
          <a:p>
            <a:fld id="{7CFB3D76-E95C-734A-BDD4-10A5E36E6C85}" type="slidenum">
              <a:rPr lang="en-US" smtClean="0"/>
              <a:pPr/>
              <a:t>‹#›</a:t>
            </a:fld>
            <a:endParaRPr lang="en-US" dirty="0"/>
          </a:p>
        </p:txBody>
      </p:sp>
      <p:pic>
        <p:nvPicPr>
          <p:cNvPr id="9" name="Picture 8">
            <a:extLst>
              <a:ext uri="{FF2B5EF4-FFF2-40B4-BE49-F238E27FC236}">
                <a16:creationId xmlns:a16="http://schemas.microsoft.com/office/drawing/2014/main" id="{DBBDF930-E7E6-A24E-82E8-7A215996DD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2512" y="2"/>
            <a:ext cx="2731378" cy="615598"/>
          </a:xfrm>
          <a:prstGeom prst="rect">
            <a:avLst/>
          </a:prstGeom>
        </p:spPr>
      </p:pic>
    </p:spTree>
    <p:extLst>
      <p:ext uri="{BB962C8B-B14F-4D97-AF65-F5344CB8AC3E}">
        <p14:creationId xmlns:p14="http://schemas.microsoft.com/office/powerpoint/2010/main" val="2367690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2F651B7-605C-1947-B328-9E780F5552C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604019" y="2074664"/>
            <a:ext cx="7886700" cy="994172"/>
          </a:xfrm>
        </p:spPr>
        <p:txBody>
          <a:bodyPr>
            <a:noAutofit/>
          </a:bodyPr>
          <a:lstStyle>
            <a:lvl1pPr>
              <a:defRPr sz="4800">
                <a:solidFill>
                  <a:srgbClr val="193E72"/>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5F520C6-1504-6744-862F-E3F3FF9A34EE}"/>
              </a:ext>
            </a:extLst>
          </p:cNvPr>
          <p:cNvPicPr>
            <a:picLocks noChangeAspect="1"/>
          </p:cNvPicPr>
          <p:nvPr userDrawn="1"/>
        </p:nvPicPr>
        <p:blipFill rotWithShape="1">
          <a:blip r:embed="rId3"/>
          <a:srcRect t="5" r="8043" b="-142998"/>
          <a:stretch/>
        </p:blipFill>
        <p:spPr>
          <a:xfrm>
            <a:off x="343065" y="525175"/>
            <a:ext cx="8408608" cy="34289"/>
          </a:xfrm>
          <a:prstGeom prst="rect">
            <a:avLst/>
          </a:prstGeom>
        </p:spPr>
      </p:pic>
      <p:pic>
        <p:nvPicPr>
          <p:cNvPr id="13" name="Picture 12">
            <a:extLst>
              <a:ext uri="{FF2B5EF4-FFF2-40B4-BE49-F238E27FC236}">
                <a16:creationId xmlns:a16="http://schemas.microsoft.com/office/drawing/2014/main" id="{5D8FEDE6-9EC2-5049-BB67-104741B13C67}"/>
              </a:ext>
            </a:extLst>
          </p:cNvPr>
          <p:cNvPicPr>
            <a:picLocks noChangeAspect="1"/>
          </p:cNvPicPr>
          <p:nvPr userDrawn="1"/>
        </p:nvPicPr>
        <p:blipFill>
          <a:blip r:embed="rId4"/>
          <a:stretch>
            <a:fillRect/>
          </a:stretch>
        </p:blipFill>
        <p:spPr>
          <a:xfrm>
            <a:off x="0" y="4183616"/>
            <a:ext cx="1925862" cy="959884"/>
          </a:xfrm>
          <a:prstGeom prst="rect">
            <a:avLst/>
          </a:prstGeom>
        </p:spPr>
      </p:pic>
      <p:pic>
        <p:nvPicPr>
          <p:cNvPr id="15" name="Picture 14">
            <a:extLst>
              <a:ext uri="{FF2B5EF4-FFF2-40B4-BE49-F238E27FC236}">
                <a16:creationId xmlns:a16="http://schemas.microsoft.com/office/drawing/2014/main" id="{FF6DF7A4-087A-5A40-9577-ED62C6E9DEE3}"/>
              </a:ext>
            </a:extLst>
          </p:cNvPr>
          <p:cNvPicPr>
            <a:picLocks noChangeAspect="1"/>
          </p:cNvPicPr>
          <p:nvPr userDrawn="1"/>
        </p:nvPicPr>
        <p:blipFill>
          <a:blip r:embed="rId5"/>
          <a:stretch>
            <a:fillRect/>
          </a:stretch>
        </p:blipFill>
        <p:spPr>
          <a:xfrm rot="1927307">
            <a:off x="7740198" y="1004482"/>
            <a:ext cx="915791" cy="343422"/>
          </a:xfrm>
          <a:prstGeom prst="rect">
            <a:avLst/>
          </a:prstGeom>
        </p:spPr>
      </p:pic>
      <p:sp>
        <p:nvSpPr>
          <p:cNvPr id="16" name="Slide Number Placeholder 5">
            <a:extLst>
              <a:ext uri="{FF2B5EF4-FFF2-40B4-BE49-F238E27FC236}">
                <a16:creationId xmlns:a16="http://schemas.microsoft.com/office/drawing/2014/main" id="{C4715231-043B-1F4C-9C13-60B5947739AA}"/>
              </a:ext>
            </a:extLst>
          </p:cNvPr>
          <p:cNvSpPr>
            <a:spLocks noGrp="1"/>
          </p:cNvSpPr>
          <p:nvPr>
            <p:ph type="sldNum" sz="quarter" idx="12"/>
          </p:nvPr>
        </p:nvSpPr>
        <p:spPr>
          <a:xfrm>
            <a:off x="6457950" y="4767264"/>
            <a:ext cx="2057400" cy="273844"/>
          </a:xfrm>
        </p:spPr>
        <p:txBody>
          <a:bodyPr/>
          <a:lstStyle>
            <a:lvl1pPr>
              <a:defRPr>
                <a:solidFill>
                  <a:srgbClr val="193E72"/>
                </a:solidFill>
              </a:defRPr>
            </a:lvl1pPr>
          </a:lstStyle>
          <a:p>
            <a:fld id="{7CFB3D76-E95C-734A-BDD4-10A5E36E6C85}" type="slidenum">
              <a:rPr lang="en-US" smtClean="0"/>
              <a:pPr/>
              <a:t>‹#›</a:t>
            </a:fld>
            <a:endParaRPr lang="en-US" dirty="0"/>
          </a:p>
        </p:txBody>
      </p:sp>
      <p:pic>
        <p:nvPicPr>
          <p:cNvPr id="12" name="Picture 11">
            <a:extLst>
              <a:ext uri="{FF2B5EF4-FFF2-40B4-BE49-F238E27FC236}">
                <a16:creationId xmlns:a16="http://schemas.microsoft.com/office/drawing/2014/main" id="{DBBDF930-E7E6-A24E-82E8-7A215996DD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5626" y="22862"/>
            <a:ext cx="2413802" cy="536602"/>
          </a:xfrm>
          <a:prstGeom prst="rect">
            <a:avLst/>
          </a:prstGeom>
        </p:spPr>
      </p:pic>
    </p:spTree>
    <p:extLst>
      <p:ext uri="{BB962C8B-B14F-4D97-AF65-F5344CB8AC3E}">
        <p14:creationId xmlns:p14="http://schemas.microsoft.com/office/powerpoint/2010/main" val="29670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BFC803-89F9-C241-9F76-01B078465A1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604019" y="2074664"/>
            <a:ext cx="7886700" cy="994172"/>
          </a:xfrm>
        </p:spPr>
        <p:txBody>
          <a:bodyPr>
            <a:noAutofit/>
          </a:bodyPr>
          <a:lstStyle>
            <a:lvl1pPr>
              <a:defRPr sz="4800">
                <a:solidFill>
                  <a:srgbClr val="193E72"/>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5F520C6-1504-6744-862F-E3F3FF9A34EE}"/>
              </a:ext>
            </a:extLst>
          </p:cNvPr>
          <p:cNvPicPr>
            <a:picLocks noChangeAspect="1"/>
          </p:cNvPicPr>
          <p:nvPr userDrawn="1"/>
        </p:nvPicPr>
        <p:blipFill rotWithShape="1">
          <a:blip r:embed="rId3"/>
          <a:srcRect t="5" r="8043" b="-142998"/>
          <a:stretch/>
        </p:blipFill>
        <p:spPr>
          <a:xfrm>
            <a:off x="343065" y="525175"/>
            <a:ext cx="8408608" cy="34289"/>
          </a:xfrm>
          <a:prstGeom prst="rect">
            <a:avLst/>
          </a:prstGeom>
        </p:spPr>
      </p:pic>
      <p:pic>
        <p:nvPicPr>
          <p:cNvPr id="14" name="Picture 13">
            <a:extLst>
              <a:ext uri="{FF2B5EF4-FFF2-40B4-BE49-F238E27FC236}">
                <a16:creationId xmlns:a16="http://schemas.microsoft.com/office/drawing/2014/main" id="{B2ED0738-233B-E345-95E8-0F2823D2AF1D}"/>
              </a:ext>
            </a:extLst>
          </p:cNvPr>
          <p:cNvPicPr>
            <a:picLocks noChangeAspect="1"/>
          </p:cNvPicPr>
          <p:nvPr userDrawn="1"/>
        </p:nvPicPr>
        <p:blipFill rotWithShape="1">
          <a:blip r:embed="rId4"/>
          <a:srcRect l="34054" b="22345"/>
          <a:stretch/>
        </p:blipFill>
        <p:spPr>
          <a:xfrm>
            <a:off x="0" y="3860350"/>
            <a:ext cx="1452880" cy="1283150"/>
          </a:xfrm>
          <a:prstGeom prst="rect">
            <a:avLst/>
          </a:prstGeom>
        </p:spPr>
      </p:pic>
      <p:pic>
        <p:nvPicPr>
          <p:cNvPr id="16" name="Picture 15">
            <a:extLst>
              <a:ext uri="{FF2B5EF4-FFF2-40B4-BE49-F238E27FC236}">
                <a16:creationId xmlns:a16="http://schemas.microsoft.com/office/drawing/2014/main" id="{40D17B21-854B-5C46-BF28-1455E3C2D50C}"/>
              </a:ext>
            </a:extLst>
          </p:cNvPr>
          <p:cNvPicPr>
            <a:picLocks noChangeAspect="1"/>
          </p:cNvPicPr>
          <p:nvPr userDrawn="1"/>
        </p:nvPicPr>
        <p:blipFill>
          <a:blip r:embed="rId5"/>
          <a:stretch>
            <a:fillRect/>
          </a:stretch>
        </p:blipFill>
        <p:spPr>
          <a:xfrm rot="16200000">
            <a:off x="7852969" y="979407"/>
            <a:ext cx="898705" cy="898705"/>
          </a:xfrm>
          <a:prstGeom prst="rect">
            <a:avLst/>
          </a:prstGeom>
        </p:spPr>
      </p:pic>
      <p:sp>
        <p:nvSpPr>
          <p:cNvPr id="17" name="Slide Number Placeholder 5">
            <a:extLst>
              <a:ext uri="{FF2B5EF4-FFF2-40B4-BE49-F238E27FC236}">
                <a16:creationId xmlns:a16="http://schemas.microsoft.com/office/drawing/2014/main" id="{9940E47F-87B7-F64A-9F98-EDE359078ADC}"/>
              </a:ext>
            </a:extLst>
          </p:cNvPr>
          <p:cNvSpPr>
            <a:spLocks noGrp="1"/>
          </p:cNvSpPr>
          <p:nvPr>
            <p:ph type="sldNum" sz="quarter" idx="12"/>
          </p:nvPr>
        </p:nvSpPr>
        <p:spPr>
          <a:xfrm>
            <a:off x="6457950" y="4767264"/>
            <a:ext cx="2057400" cy="273844"/>
          </a:xfrm>
        </p:spPr>
        <p:txBody>
          <a:bodyPr/>
          <a:lstStyle>
            <a:lvl1pPr>
              <a:defRPr>
                <a:solidFill>
                  <a:schemeClr val="bg1"/>
                </a:solidFill>
              </a:defRPr>
            </a:lvl1pPr>
          </a:lstStyle>
          <a:p>
            <a:fld id="{7CFB3D76-E95C-734A-BDD4-10A5E36E6C85}" type="slidenum">
              <a:rPr lang="en-US" smtClean="0"/>
              <a:pPr/>
              <a:t>‹#›</a:t>
            </a:fld>
            <a:endParaRPr lang="en-US" dirty="0"/>
          </a:p>
        </p:txBody>
      </p:sp>
      <p:pic>
        <p:nvPicPr>
          <p:cNvPr id="12" name="Picture 11">
            <a:extLst>
              <a:ext uri="{FF2B5EF4-FFF2-40B4-BE49-F238E27FC236}">
                <a16:creationId xmlns:a16="http://schemas.microsoft.com/office/drawing/2014/main" id="{DBBDF930-E7E6-A24E-82E8-7A215996DD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5856" y="-49278"/>
            <a:ext cx="3408774" cy="664878"/>
          </a:xfrm>
          <a:prstGeom prst="rect">
            <a:avLst/>
          </a:prstGeom>
        </p:spPr>
      </p:pic>
    </p:spTree>
    <p:extLst>
      <p:ext uri="{BB962C8B-B14F-4D97-AF65-F5344CB8AC3E}">
        <p14:creationId xmlns:p14="http://schemas.microsoft.com/office/powerpoint/2010/main" val="165467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DFB0E6-6ED0-6642-90DE-FFD040016FD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604019" y="2074664"/>
            <a:ext cx="7886700" cy="994172"/>
          </a:xfrm>
        </p:spPr>
        <p:txBody>
          <a:bodyPr>
            <a:noAutofit/>
          </a:bodyPr>
          <a:lstStyle>
            <a:lvl1pPr>
              <a:defRPr sz="4800">
                <a:solidFill>
                  <a:srgbClr val="193E72"/>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5F520C6-1504-6744-862F-E3F3FF9A34EE}"/>
              </a:ext>
            </a:extLst>
          </p:cNvPr>
          <p:cNvPicPr>
            <a:picLocks noChangeAspect="1"/>
          </p:cNvPicPr>
          <p:nvPr userDrawn="1"/>
        </p:nvPicPr>
        <p:blipFill rotWithShape="1">
          <a:blip r:embed="rId3"/>
          <a:srcRect t="5" r="8043" b="-142998"/>
          <a:stretch/>
        </p:blipFill>
        <p:spPr>
          <a:xfrm>
            <a:off x="343065" y="525175"/>
            <a:ext cx="8408608" cy="34289"/>
          </a:xfrm>
          <a:prstGeom prst="rect">
            <a:avLst/>
          </a:prstGeom>
        </p:spPr>
      </p:pic>
      <p:pic>
        <p:nvPicPr>
          <p:cNvPr id="15" name="Picture 14">
            <a:extLst>
              <a:ext uri="{FF2B5EF4-FFF2-40B4-BE49-F238E27FC236}">
                <a16:creationId xmlns:a16="http://schemas.microsoft.com/office/drawing/2014/main" id="{69E606FF-3D08-3149-923C-CD98F1CDE1F3}"/>
              </a:ext>
            </a:extLst>
          </p:cNvPr>
          <p:cNvPicPr>
            <a:picLocks noChangeAspect="1"/>
          </p:cNvPicPr>
          <p:nvPr userDrawn="1"/>
        </p:nvPicPr>
        <p:blipFill rotWithShape="1">
          <a:blip r:embed="rId4"/>
          <a:srcRect l="8151" b="33145"/>
          <a:stretch/>
        </p:blipFill>
        <p:spPr>
          <a:xfrm>
            <a:off x="1" y="3641990"/>
            <a:ext cx="2603156" cy="1501511"/>
          </a:xfrm>
          <a:prstGeom prst="rect">
            <a:avLst/>
          </a:prstGeom>
        </p:spPr>
      </p:pic>
      <p:pic>
        <p:nvPicPr>
          <p:cNvPr id="16" name="Picture 15">
            <a:extLst>
              <a:ext uri="{FF2B5EF4-FFF2-40B4-BE49-F238E27FC236}">
                <a16:creationId xmlns:a16="http://schemas.microsoft.com/office/drawing/2014/main" id="{CC22809C-6E13-2C45-9C61-43C2F100DD2F}"/>
              </a:ext>
            </a:extLst>
          </p:cNvPr>
          <p:cNvPicPr>
            <a:picLocks noChangeAspect="1"/>
          </p:cNvPicPr>
          <p:nvPr userDrawn="1"/>
        </p:nvPicPr>
        <p:blipFill>
          <a:blip r:embed="rId5"/>
          <a:stretch>
            <a:fillRect/>
          </a:stretch>
        </p:blipFill>
        <p:spPr>
          <a:xfrm rot="12288281">
            <a:off x="7508299" y="749310"/>
            <a:ext cx="1076711" cy="773481"/>
          </a:xfrm>
          <a:prstGeom prst="rect">
            <a:avLst/>
          </a:prstGeom>
        </p:spPr>
      </p:pic>
      <p:sp>
        <p:nvSpPr>
          <p:cNvPr id="17" name="Slide Number Placeholder 5">
            <a:extLst>
              <a:ext uri="{FF2B5EF4-FFF2-40B4-BE49-F238E27FC236}">
                <a16:creationId xmlns:a16="http://schemas.microsoft.com/office/drawing/2014/main" id="{37BA0D06-72D9-3940-8351-44706A6ACF8A}"/>
              </a:ext>
            </a:extLst>
          </p:cNvPr>
          <p:cNvSpPr>
            <a:spLocks noGrp="1"/>
          </p:cNvSpPr>
          <p:nvPr>
            <p:ph type="sldNum" sz="quarter" idx="12"/>
          </p:nvPr>
        </p:nvSpPr>
        <p:spPr>
          <a:xfrm>
            <a:off x="6457950" y="4767264"/>
            <a:ext cx="2057400" cy="273844"/>
          </a:xfrm>
        </p:spPr>
        <p:txBody>
          <a:bodyPr/>
          <a:lstStyle>
            <a:lvl1pPr>
              <a:defRPr>
                <a:solidFill>
                  <a:srgbClr val="193E72"/>
                </a:solidFill>
              </a:defRPr>
            </a:lvl1pPr>
          </a:lstStyle>
          <a:p>
            <a:fld id="{7CFB3D76-E95C-734A-BDD4-10A5E36E6C85}" type="slidenum">
              <a:rPr lang="en-US" smtClean="0"/>
              <a:pPr/>
              <a:t>‹#›</a:t>
            </a:fld>
            <a:endParaRPr lang="en-US" dirty="0"/>
          </a:p>
        </p:txBody>
      </p:sp>
      <p:pic>
        <p:nvPicPr>
          <p:cNvPr id="12" name="Picture 11">
            <a:extLst>
              <a:ext uri="{FF2B5EF4-FFF2-40B4-BE49-F238E27FC236}">
                <a16:creationId xmlns:a16="http://schemas.microsoft.com/office/drawing/2014/main" id="{DBBDF930-E7E6-A24E-82E8-7A215996DD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2512" y="0"/>
            <a:ext cx="3083124" cy="615599"/>
          </a:xfrm>
          <a:prstGeom prst="rect">
            <a:avLst/>
          </a:prstGeom>
        </p:spPr>
      </p:pic>
    </p:spTree>
    <p:extLst>
      <p:ext uri="{BB962C8B-B14F-4D97-AF65-F5344CB8AC3E}">
        <p14:creationId xmlns:p14="http://schemas.microsoft.com/office/powerpoint/2010/main" val="77513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19738AD-58FB-FB4D-BD57-E4FF24FA451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604019" y="2074664"/>
            <a:ext cx="7886700" cy="994172"/>
          </a:xfrm>
        </p:spPr>
        <p:txBody>
          <a:bodyPr>
            <a:noAutofit/>
          </a:bodyPr>
          <a:lstStyle>
            <a:lvl1pPr>
              <a:defRPr sz="4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5F520C6-1504-6744-862F-E3F3FF9A34EE}"/>
              </a:ext>
            </a:extLst>
          </p:cNvPr>
          <p:cNvPicPr>
            <a:picLocks noChangeAspect="1"/>
          </p:cNvPicPr>
          <p:nvPr userDrawn="1"/>
        </p:nvPicPr>
        <p:blipFill rotWithShape="1">
          <a:blip r:embed="rId3"/>
          <a:srcRect t="5" r="8043" b="-142998"/>
          <a:stretch/>
        </p:blipFill>
        <p:spPr>
          <a:xfrm>
            <a:off x="343065" y="525175"/>
            <a:ext cx="8408608" cy="34289"/>
          </a:xfrm>
          <a:prstGeom prst="rect">
            <a:avLst/>
          </a:prstGeom>
        </p:spPr>
      </p:pic>
      <p:pic>
        <p:nvPicPr>
          <p:cNvPr id="8" name="Picture 7">
            <a:extLst>
              <a:ext uri="{FF2B5EF4-FFF2-40B4-BE49-F238E27FC236}">
                <a16:creationId xmlns:a16="http://schemas.microsoft.com/office/drawing/2014/main" id="{76219A2A-94D0-F64E-8E80-096BC4FE34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777" y="0"/>
            <a:ext cx="3113156" cy="621507"/>
          </a:xfrm>
          <a:prstGeom prst="rect">
            <a:avLst/>
          </a:prstGeom>
        </p:spPr>
      </p:pic>
      <p:pic>
        <p:nvPicPr>
          <p:cNvPr id="9" name="Picture 8">
            <a:extLst>
              <a:ext uri="{FF2B5EF4-FFF2-40B4-BE49-F238E27FC236}">
                <a16:creationId xmlns:a16="http://schemas.microsoft.com/office/drawing/2014/main" id="{13CC41D4-427C-694C-B906-FE0AAA68D8EF}"/>
              </a:ext>
            </a:extLst>
          </p:cNvPr>
          <p:cNvPicPr>
            <a:picLocks noChangeAspect="1"/>
          </p:cNvPicPr>
          <p:nvPr userDrawn="1"/>
        </p:nvPicPr>
        <p:blipFill rotWithShape="1">
          <a:blip r:embed="rId5"/>
          <a:srcRect l="35446" b="23513"/>
          <a:stretch/>
        </p:blipFill>
        <p:spPr>
          <a:xfrm>
            <a:off x="1" y="3854337"/>
            <a:ext cx="1450731" cy="1289163"/>
          </a:xfrm>
          <a:prstGeom prst="rect">
            <a:avLst/>
          </a:prstGeom>
        </p:spPr>
      </p:pic>
      <p:pic>
        <p:nvPicPr>
          <p:cNvPr id="11" name="Picture 10">
            <a:extLst>
              <a:ext uri="{FF2B5EF4-FFF2-40B4-BE49-F238E27FC236}">
                <a16:creationId xmlns:a16="http://schemas.microsoft.com/office/drawing/2014/main" id="{F7516860-5BE9-4B44-97DF-DD31EDA96A98}"/>
              </a:ext>
            </a:extLst>
          </p:cNvPr>
          <p:cNvPicPr>
            <a:picLocks noChangeAspect="1"/>
          </p:cNvPicPr>
          <p:nvPr userDrawn="1"/>
        </p:nvPicPr>
        <p:blipFill>
          <a:blip r:embed="rId6"/>
          <a:stretch>
            <a:fillRect/>
          </a:stretch>
        </p:blipFill>
        <p:spPr>
          <a:xfrm rot="16200000">
            <a:off x="7787326" y="807095"/>
            <a:ext cx="1013775" cy="1013775"/>
          </a:xfrm>
          <a:prstGeom prst="rect">
            <a:avLst/>
          </a:prstGeom>
        </p:spPr>
      </p:pic>
      <p:sp>
        <p:nvSpPr>
          <p:cNvPr id="15" name="Slide Number Placeholder 5">
            <a:extLst>
              <a:ext uri="{FF2B5EF4-FFF2-40B4-BE49-F238E27FC236}">
                <a16:creationId xmlns:a16="http://schemas.microsoft.com/office/drawing/2014/main" id="{54C900CD-7895-2849-A5E9-F07AEB488BA3}"/>
              </a:ext>
            </a:extLst>
          </p:cNvPr>
          <p:cNvSpPr>
            <a:spLocks noGrp="1"/>
          </p:cNvSpPr>
          <p:nvPr>
            <p:ph type="sldNum" sz="quarter" idx="12"/>
          </p:nvPr>
        </p:nvSpPr>
        <p:spPr>
          <a:xfrm>
            <a:off x="6457950" y="4767264"/>
            <a:ext cx="2057400" cy="273844"/>
          </a:xfrm>
        </p:spPr>
        <p:txBody>
          <a:bodyPr/>
          <a:lstStyle>
            <a:lvl1pPr>
              <a:defRPr>
                <a:solidFill>
                  <a:schemeClr val="bg1"/>
                </a:solidFill>
              </a:defRPr>
            </a:lvl1pPr>
          </a:lstStyle>
          <a:p>
            <a:fld id="{7CFB3D76-E95C-734A-BDD4-10A5E36E6C85}" type="slidenum">
              <a:rPr lang="en-US" smtClean="0"/>
              <a:pPr/>
              <a:t>‹#›</a:t>
            </a:fld>
            <a:endParaRPr lang="en-US" dirty="0"/>
          </a:p>
        </p:txBody>
      </p:sp>
    </p:spTree>
    <p:extLst>
      <p:ext uri="{BB962C8B-B14F-4D97-AF65-F5344CB8AC3E}">
        <p14:creationId xmlns:p14="http://schemas.microsoft.com/office/powerpoint/2010/main" val="688703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5.emf"/><Relationship Id="rId2" Type="http://schemas.openxmlformats.org/officeDocument/2006/relationships/slideLayout" Target="../slideLayouts/slideLayout11.xml"/><Relationship Id="rId16" Type="http://schemas.openxmlformats.org/officeDocument/2006/relationships/image" Target="../media/image20.jpe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F4EF918-F381-2446-98DA-52C67BADBA02}" type="datetimeFigureOut">
              <a:rPr lang="en-US" smtClean="0"/>
              <a:t>1/22/2025</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CFB3D76-E95C-734A-BDD4-10A5E36E6C85}" type="slidenum">
              <a:rPr lang="en-US" smtClean="0"/>
              <a:t>‹#›</a:t>
            </a:fld>
            <a:endParaRPr lang="en-US"/>
          </a:p>
        </p:txBody>
      </p:sp>
    </p:spTree>
    <p:extLst>
      <p:ext uri="{BB962C8B-B14F-4D97-AF65-F5344CB8AC3E}">
        <p14:creationId xmlns:p14="http://schemas.microsoft.com/office/powerpoint/2010/main" val="132831959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6" r:id="rId3"/>
    <p:sldLayoutId id="2147483664" r:id="rId4"/>
    <p:sldLayoutId id="2147483669" r:id="rId5"/>
    <p:sldLayoutId id="2147483667" r:id="rId6"/>
    <p:sldLayoutId id="2147483668" r:id="rId7"/>
    <p:sldLayoutId id="2147483670" r:id="rId8"/>
    <p:sldLayoutId id="214748367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8BA3B0-B653-5C49-2EB4-7E6EEB3EB2C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C26DD5-9C0B-635A-18FC-E9D20E6C99E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62AF0E-7A05-23AA-3013-76071FE6169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fld id="{F5404F03-0B4C-42EC-9AFA-47B4F747B027}" type="datetimeFigureOut">
              <a:rPr lang="en-GB" smtClean="0"/>
              <a:pPr/>
              <a:t>22/01/2025</a:t>
            </a:fld>
            <a:endParaRPr lang="en-GB"/>
          </a:p>
        </p:txBody>
      </p:sp>
      <p:sp>
        <p:nvSpPr>
          <p:cNvPr id="5" name="Footer Placeholder 4">
            <a:extLst>
              <a:ext uri="{FF2B5EF4-FFF2-40B4-BE49-F238E27FC236}">
                <a16:creationId xmlns:a16="http://schemas.microsoft.com/office/drawing/2014/main" id="{4BF9FD78-EEF7-A2FC-BF41-237D9411982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9C58DE3C-315A-0AF0-3D43-ABBD3EB96A8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F8F07115-2DF3-4751-833E-C4AD29425188}" type="slidenum">
              <a:rPr lang="en-GB" smtClean="0"/>
              <a:pPr/>
              <a:t>‹#›</a:t>
            </a:fld>
            <a:endParaRPr lang="en-GB"/>
          </a:p>
        </p:txBody>
      </p:sp>
      <p:pic>
        <p:nvPicPr>
          <p:cNvPr id="7" name="Picture 6">
            <a:extLst>
              <a:ext uri="{FF2B5EF4-FFF2-40B4-BE49-F238E27FC236}">
                <a16:creationId xmlns:a16="http://schemas.microsoft.com/office/drawing/2014/main" id="{5BD3214E-656E-4A96-2F6F-00F4AFD20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8584" y="4575741"/>
            <a:ext cx="2613615" cy="567759"/>
          </a:xfrm>
          <a:prstGeom prst="rect">
            <a:avLst/>
          </a:prstGeom>
        </p:spPr>
      </p:pic>
      <p:pic>
        <p:nvPicPr>
          <p:cNvPr id="8" name="Picture 7">
            <a:extLst>
              <a:ext uri="{FF2B5EF4-FFF2-40B4-BE49-F238E27FC236}">
                <a16:creationId xmlns:a16="http://schemas.microsoft.com/office/drawing/2014/main" id="{A60912F6-8B65-E90F-8C24-7BC456F83559}"/>
              </a:ext>
            </a:extLst>
          </p:cNvPr>
          <p:cNvPicPr>
            <a:picLocks noChangeAspect="1"/>
          </p:cNvPicPr>
          <p:nvPr userDrawn="1"/>
        </p:nvPicPr>
        <p:blipFill rotWithShape="1">
          <a:blip r:embed="rId17"/>
          <a:srcRect t="5" r="8043" b="-142998"/>
          <a:stretch/>
        </p:blipFill>
        <p:spPr>
          <a:xfrm>
            <a:off x="300039" y="4553196"/>
            <a:ext cx="8292617" cy="45089"/>
          </a:xfrm>
          <a:prstGeom prst="rect">
            <a:avLst/>
          </a:prstGeom>
        </p:spPr>
      </p:pic>
    </p:spTree>
    <p:extLst>
      <p:ext uri="{BB962C8B-B14F-4D97-AF65-F5344CB8AC3E}">
        <p14:creationId xmlns:p14="http://schemas.microsoft.com/office/powerpoint/2010/main" val="3816230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ihr.ac.uk/funding/nihr-senior-clinical-and-practitioner-research-award-scpra-round-1/3452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38.jpeg"/><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954988"/>
            <a:ext cx="6858000" cy="593327"/>
          </a:xfrm>
        </p:spPr>
        <p:txBody>
          <a:bodyPr>
            <a:noAutofit/>
          </a:bodyPr>
          <a:lstStyle/>
          <a:p>
            <a:r>
              <a:rPr lang="en-GB" sz="2000" b="1" dirty="0"/>
              <a:t>Information Session</a:t>
            </a:r>
          </a:p>
          <a:p>
            <a:r>
              <a:rPr lang="en-GB" sz="2000" dirty="0"/>
              <a:t>Thursday 12</a:t>
            </a:r>
            <a:r>
              <a:rPr lang="en-GB" sz="2000" baseline="30000" dirty="0"/>
              <a:t>th</a:t>
            </a:r>
            <a:r>
              <a:rPr lang="en-GB" sz="2000" dirty="0"/>
              <a:t> December 2024</a:t>
            </a:r>
          </a:p>
        </p:txBody>
      </p:sp>
      <p:sp>
        <p:nvSpPr>
          <p:cNvPr id="2" name="Title 1"/>
          <p:cNvSpPr>
            <a:spLocks noGrp="1"/>
          </p:cNvSpPr>
          <p:nvPr>
            <p:ph type="ctrTitle"/>
          </p:nvPr>
        </p:nvSpPr>
        <p:spPr>
          <a:xfrm>
            <a:off x="685800" y="1278680"/>
            <a:ext cx="7772400" cy="1346256"/>
          </a:xfrm>
        </p:spPr>
        <p:txBody>
          <a:bodyPr>
            <a:normAutofit/>
          </a:bodyPr>
          <a:lstStyle/>
          <a:p>
            <a:r>
              <a:rPr lang="en-GB" dirty="0"/>
              <a:t>Clinical Research Investment Scheme (CRIS)</a:t>
            </a:r>
          </a:p>
        </p:txBody>
      </p:sp>
    </p:spTree>
    <p:extLst>
      <p:ext uri="{BB962C8B-B14F-4D97-AF65-F5344CB8AC3E}">
        <p14:creationId xmlns:p14="http://schemas.microsoft.com/office/powerpoint/2010/main" val="3612574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8484400-158B-D315-9963-029CC18B5FD6}"/>
              </a:ext>
            </a:extLst>
          </p:cNvPr>
          <p:cNvGraphicFramePr>
            <a:graphicFrameLocks noGrp="1"/>
          </p:cNvGraphicFramePr>
          <p:nvPr>
            <p:extLst>
              <p:ext uri="{D42A27DB-BD31-4B8C-83A1-F6EECF244321}">
                <p14:modId xmlns:p14="http://schemas.microsoft.com/office/powerpoint/2010/main" val="3700177302"/>
              </p:ext>
            </p:extLst>
          </p:nvPr>
        </p:nvGraphicFramePr>
        <p:xfrm>
          <a:off x="454091" y="860517"/>
          <a:ext cx="8263191" cy="3752611"/>
        </p:xfrm>
        <a:graphic>
          <a:graphicData uri="http://schemas.openxmlformats.org/drawingml/2006/table">
            <a:tbl>
              <a:tblPr/>
              <a:tblGrid>
                <a:gridCol w="2527407">
                  <a:extLst>
                    <a:ext uri="{9D8B030D-6E8A-4147-A177-3AD203B41FA5}">
                      <a16:colId xmlns:a16="http://schemas.microsoft.com/office/drawing/2014/main" val="2899465170"/>
                    </a:ext>
                  </a:extLst>
                </a:gridCol>
                <a:gridCol w="2981387">
                  <a:extLst>
                    <a:ext uri="{9D8B030D-6E8A-4147-A177-3AD203B41FA5}">
                      <a16:colId xmlns:a16="http://schemas.microsoft.com/office/drawing/2014/main" val="3876208032"/>
                    </a:ext>
                  </a:extLst>
                </a:gridCol>
                <a:gridCol w="2754397">
                  <a:extLst>
                    <a:ext uri="{9D8B030D-6E8A-4147-A177-3AD203B41FA5}">
                      <a16:colId xmlns:a16="http://schemas.microsoft.com/office/drawing/2014/main" val="2851528271"/>
                    </a:ext>
                  </a:extLst>
                </a:gridCol>
              </a:tblGrid>
              <a:tr h="328860">
                <a:tc>
                  <a:txBody>
                    <a:bodyPr/>
                    <a:lstStyle/>
                    <a:p>
                      <a:pPr algn="ctr" fontAlgn="base"/>
                      <a:r>
                        <a:rPr lang="en-GB" sz="1100" b="1" i="0">
                          <a:solidFill>
                            <a:srgbClr val="FFFFFF"/>
                          </a:solidFill>
                          <a:effectLst/>
                          <a:highlight>
                            <a:srgbClr val="44546A"/>
                          </a:highlight>
                          <a:latin typeface="Arial" panose="020B0604020202020204" pitchFamily="34" charset="0"/>
                        </a:rPr>
                        <a:t>Academic Programmes​</a:t>
                      </a:r>
                      <a:endParaRPr lang="en-GB" sz="1100" b="1" i="0">
                        <a:solidFill>
                          <a:srgbClr val="FFFFFF"/>
                        </a:solidFill>
                        <a:effectLst/>
                        <a:highlight>
                          <a:srgbClr val="44546A"/>
                        </a:highlight>
                      </a:endParaRPr>
                    </a:p>
                  </a:txBody>
                  <a:tcPr marL="65626" marR="65626" marT="32813" marB="32813">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42386" cap="flat" cmpd="sng" algn="ctr">
                      <a:solidFill>
                        <a:srgbClr val="FFFFFF"/>
                      </a:solidFill>
                      <a:prstDash val="solid"/>
                      <a:round/>
                      <a:headEnd type="none" w="med" len="med"/>
                      <a:tailEnd type="none" w="med" len="med"/>
                    </a:lnB>
                    <a:solidFill>
                      <a:srgbClr val="44546A"/>
                    </a:solidFill>
                  </a:tcPr>
                </a:tc>
                <a:tc>
                  <a:txBody>
                    <a:bodyPr/>
                    <a:lstStyle/>
                    <a:p>
                      <a:pPr algn="ctr" fontAlgn="base"/>
                      <a:r>
                        <a:rPr lang="en-GB" sz="1100" b="1" i="0">
                          <a:solidFill>
                            <a:srgbClr val="FFFFFF"/>
                          </a:solidFill>
                          <a:effectLst/>
                          <a:highlight>
                            <a:srgbClr val="44546A"/>
                          </a:highlight>
                          <a:latin typeface="Arial" panose="020B0604020202020204" pitchFamily="34" charset="0"/>
                        </a:rPr>
                        <a:t>Professional Development​</a:t>
                      </a:r>
                      <a:endParaRPr lang="en-GB" sz="1100" b="1" i="0">
                        <a:solidFill>
                          <a:srgbClr val="FFFFFF"/>
                        </a:solidFill>
                        <a:effectLst/>
                        <a:highlight>
                          <a:srgbClr val="44546A"/>
                        </a:highlight>
                      </a:endParaRPr>
                    </a:p>
                  </a:txBody>
                  <a:tcPr marL="65626" marR="65626" marT="32813" marB="32813">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42386" cap="flat" cmpd="sng" algn="ctr">
                      <a:solidFill>
                        <a:srgbClr val="FFFFFF"/>
                      </a:solidFill>
                      <a:prstDash val="solid"/>
                      <a:round/>
                      <a:headEnd type="none" w="med" len="med"/>
                      <a:tailEnd type="none" w="med" len="med"/>
                    </a:lnB>
                    <a:solidFill>
                      <a:srgbClr val="44546A"/>
                    </a:solidFill>
                  </a:tcPr>
                </a:tc>
                <a:tc>
                  <a:txBody>
                    <a:bodyPr/>
                    <a:lstStyle/>
                    <a:p>
                      <a:pPr algn="ctr" fontAlgn="base"/>
                      <a:r>
                        <a:rPr lang="en-GB" sz="1100" b="1" i="0">
                          <a:solidFill>
                            <a:srgbClr val="FFFFFF"/>
                          </a:solidFill>
                          <a:effectLst/>
                          <a:highlight>
                            <a:srgbClr val="44546A"/>
                          </a:highlight>
                          <a:latin typeface="Arial" panose="020B0604020202020204" pitchFamily="34" charset="0"/>
                        </a:rPr>
                        <a:t>Careers &amp; Community Building​</a:t>
                      </a:r>
                      <a:endParaRPr lang="en-GB" sz="1100" b="1" i="0">
                        <a:solidFill>
                          <a:srgbClr val="FFFFFF"/>
                        </a:solidFill>
                        <a:effectLst/>
                        <a:highlight>
                          <a:srgbClr val="44546A"/>
                        </a:highlight>
                      </a:endParaRPr>
                    </a:p>
                  </a:txBody>
                  <a:tcPr marL="65626" marR="65626" marT="32813" marB="32813">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42386" cap="flat" cmpd="sng" algn="ctr">
                      <a:solidFill>
                        <a:srgbClr val="FFFFFF"/>
                      </a:solidFill>
                      <a:prstDash val="solid"/>
                      <a:round/>
                      <a:headEnd type="none" w="med" len="med"/>
                      <a:tailEnd type="none" w="med" len="med"/>
                    </a:lnB>
                    <a:solidFill>
                      <a:srgbClr val="44546A"/>
                    </a:solidFill>
                  </a:tcPr>
                </a:tc>
                <a:extLst>
                  <a:ext uri="{0D108BD9-81ED-4DB2-BD59-A6C34878D82A}">
                    <a16:rowId xmlns:a16="http://schemas.microsoft.com/office/drawing/2014/main" val="1733897509"/>
                  </a:ext>
                </a:extLst>
              </a:tr>
              <a:tr h="3116814">
                <a:tc>
                  <a:txBody>
                    <a:bodyPr/>
                    <a:lstStyle/>
                    <a:p>
                      <a:pPr marL="0" indent="0" algn="l" fontAlgn="base">
                        <a:buFont typeface="+mj-lt"/>
                        <a:buNone/>
                      </a:pPr>
                      <a:r>
                        <a:rPr lang="en-US" sz="1100" b="0" i="0" dirty="0">
                          <a:solidFill>
                            <a:srgbClr val="000000"/>
                          </a:solidFill>
                          <a:effectLst/>
                          <a:highlight>
                            <a:srgbClr val="CFD5EA"/>
                          </a:highlight>
                          <a:latin typeface="Arial" panose="020B0604020202020204" pitchFamily="34" charset="0"/>
                        </a:rPr>
                        <a:t>Innovative research &amp;/or interdisciplinary training through:​</a:t>
                      </a:r>
                      <a:endParaRPr lang="en-US" sz="1100" b="0" i="0" dirty="0">
                        <a:solidFill>
                          <a:srgbClr val="000000"/>
                        </a:solidFill>
                        <a:effectLst/>
                        <a:highlight>
                          <a:srgbClr val="CFD5EA"/>
                        </a:highlight>
                      </a:endParaRPr>
                    </a:p>
                    <a:p>
                      <a:pPr algn="l" fontAlgn="base"/>
                      <a:r>
                        <a:rPr lang="en-US" sz="1100" b="0" i="0" dirty="0">
                          <a:solidFill>
                            <a:srgbClr val="000000"/>
                          </a:solidFill>
                          <a:effectLst/>
                          <a:highlight>
                            <a:srgbClr val="CFD5EA"/>
                          </a:highlight>
                          <a:latin typeface="Arial" panose="020B0604020202020204" pitchFamily="34" charset="0"/>
                        </a:rPr>
                        <a:t>​</a:t>
                      </a:r>
                      <a:endParaRPr lang="en-US" sz="1100" b="0" i="0" dirty="0">
                        <a:solidFill>
                          <a:srgbClr val="000000"/>
                        </a:solidFill>
                        <a:effectLst/>
                        <a:highlight>
                          <a:srgbClr val="CFD5EA"/>
                        </a:highlight>
                      </a:endParaRPr>
                    </a:p>
                    <a:p>
                      <a:pPr marL="285750" lvl="0" indent="-285750" algn="l" fontAlgn="base">
                        <a:buFont typeface="Arial" panose="020B0604020202020204" pitchFamily="34" charset="0"/>
                        <a:buChar char="•"/>
                      </a:pPr>
                      <a:r>
                        <a:rPr lang="en-US" sz="1100" b="0" i="0" dirty="0">
                          <a:solidFill>
                            <a:srgbClr val="000000"/>
                          </a:solidFill>
                          <a:effectLst/>
                          <a:highlight>
                            <a:srgbClr val="CFD5EA"/>
                          </a:highlight>
                          <a:latin typeface="Arial" panose="020B0604020202020204" pitchFamily="34" charset="0"/>
                        </a:rPr>
                        <a:t>PhD and Fellow </a:t>
                      </a:r>
                      <a:r>
                        <a:rPr lang="en-US" sz="1100" b="0" i="0" dirty="0" err="1">
                          <a:solidFill>
                            <a:srgbClr val="000000"/>
                          </a:solidFill>
                          <a:effectLst/>
                          <a:highlight>
                            <a:srgbClr val="CFD5EA"/>
                          </a:highlight>
                          <a:latin typeface="Arial" panose="020B0604020202020204" pitchFamily="34" charset="0"/>
                        </a:rPr>
                        <a:t>programmes</a:t>
                      </a:r>
                      <a:r>
                        <a:rPr lang="en-US" sz="1100" b="0" i="0" dirty="0">
                          <a:solidFill>
                            <a:srgbClr val="000000"/>
                          </a:solidFill>
                          <a:effectLst/>
                          <a:highlight>
                            <a:srgbClr val="CFD5EA"/>
                          </a:highlight>
                          <a:latin typeface="Arial" panose="020B0604020202020204" pitchFamily="34" charset="0"/>
                        </a:rPr>
                        <a:t>​</a:t>
                      </a:r>
                    </a:p>
                    <a:p>
                      <a:pPr marL="285750" lvl="0" indent="-285750" algn="l" fontAlgn="base">
                        <a:buFont typeface="Arial" panose="020B0604020202020204" pitchFamily="34" charset="0"/>
                        <a:buChar char="•"/>
                      </a:pPr>
                      <a:r>
                        <a:rPr lang="en-US" sz="1100" b="0" i="0" dirty="0">
                          <a:solidFill>
                            <a:srgbClr val="000000"/>
                          </a:solidFill>
                          <a:effectLst/>
                          <a:highlight>
                            <a:srgbClr val="CFD5EA"/>
                          </a:highlight>
                          <a:latin typeface="Arial" panose="020B0604020202020204" pitchFamily="34" charset="0"/>
                        </a:rPr>
                        <a:t>Links to Integrated</a:t>
                      </a:r>
                      <a:r>
                        <a:rPr lang="en-US" sz="1100" b="0" i="0" baseline="0" dirty="0">
                          <a:solidFill>
                            <a:srgbClr val="000000"/>
                          </a:solidFill>
                          <a:effectLst/>
                          <a:highlight>
                            <a:srgbClr val="CFD5EA"/>
                          </a:highlight>
                          <a:latin typeface="Arial" panose="020B0604020202020204" pitchFamily="34" charset="0"/>
                        </a:rPr>
                        <a:t> </a:t>
                      </a:r>
                      <a:r>
                        <a:rPr lang="en-US" sz="1100" b="0" i="0" dirty="0">
                          <a:solidFill>
                            <a:srgbClr val="000000"/>
                          </a:solidFill>
                          <a:effectLst/>
                          <a:highlight>
                            <a:srgbClr val="CFD5EA"/>
                          </a:highlight>
                          <a:latin typeface="Arial" panose="020B0604020202020204" pitchFamily="34" charset="0"/>
                        </a:rPr>
                        <a:t>Academic Training (IAT)​</a:t>
                      </a:r>
                    </a:p>
                  </a:txBody>
                  <a:tcPr marL="65626" marR="65626" marT="32813" marB="32813">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4238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100" b="1" i="0" dirty="0">
                          <a:solidFill>
                            <a:srgbClr val="000000"/>
                          </a:solidFill>
                          <a:effectLst/>
                          <a:highlight>
                            <a:srgbClr val="CFD5EA"/>
                          </a:highlight>
                          <a:latin typeface="Arial" panose="020B0604020202020204" pitchFamily="34" charset="0"/>
                        </a:rPr>
                        <a:t>Clinical Research Investment Scheme (CRIS) for Senior Clinicians who would like to develop their research portfolio.​</a:t>
                      </a:r>
                      <a:endParaRPr lang="en-US" sz="1100" b="1" i="0" dirty="0">
                        <a:solidFill>
                          <a:srgbClr val="000000"/>
                        </a:solidFill>
                        <a:effectLst/>
                        <a:highlight>
                          <a:srgbClr val="CFD5EA"/>
                        </a:highlight>
                      </a:endParaRPr>
                    </a:p>
                    <a:p>
                      <a:pPr algn="l" fontAlgn="base"/>
                      <a:r>
                        <a:rPr lang="en-US" sz="1100" b="0" i="0" dirty="0">
                          <a:solidFill>
                            <a:srgbClr val="000000"/>
                          </a:solidFill>
                          <a:effectLst/>
                          <a:highlight>
                            <a:srgbClr val="CFD5EA"/>
                          </a:highlight>
                          <a:latin typeface="Arial" panose="020B0604020202020204" pitchFamily="34" charset="0"/>
                        </a:rPr>
                        <a:t>​</a:t>
                      </a:r>
                      <a:endParaRPr lang="en-US" sz="1100" b="0" i="0" dirty="0">
                        <a:solidFill>
                          <a:srgbClr val="000000"/>
                        </a:solidFill>
                        <a:effectLst/>
                        <a:highlight>
                          <a:srgbClr val="CFD5EA"/>
                        </a:highlight>
                      </a:endParaRPr>
                    </a:p>
                    <a:p>
                      <a:pPr algn="l" fontAlgn="base"/>
                      <a:r>
                        <a:rPr lang="en-US" sz="1100" b="0" i="0" dirty="0">
                          <a:solidFill>
                            <a:srgbClr val="000000"/>
                          </a:solidFill>
                          <a:effectLst/>
                          <a:highlight>
                            <a:srgbClr val="CFD5EA"/>
                          </a:highlight>
                          <a:latin typeface="Arial" panose="020B0604020202020204" pitchFamily="34" charset="0"/>
                        </a:rPr>
                        <a:t>Healthcare Professional Placement Scheme offering short flexible placements to Nurse, Midwives, Allied Healthcare Professionals and others with little or no research experience.​</a:t>
                      </a:r>
                      <a:endParaRPr lang="en-US" sz="1100" b="0" i="0" dirty="0">
                        <a:solidFill>
                          <a:srgbClr val="000000"/>
                        </a:solidFill>
                        <a:effectLst/>
                        <a:highlight>
                          <a:srgbClr val="CFD5EA"/>
                        </a:highlight>
                      </a:endParaRPr>
                    </a:p>
                    <a:p>
                      <a:pPr algn="l" fontAlgn="base"/>
                      <a:r>
                        <a:rPr lang="en-US" sz="1100" b="0" i="0" dirty="0">
                          <a:solidFill>
                            <a:srgbClr val="000000"/>
                          </a:solidFill>
                          <a:effectLst/>
                          <a:highlight>
                            <a:srgbClr val="CFD5EA"/>
                          </a:highlight>
                          <a:latin typeface="Arial" panose="020B0604020202020204" pitchFamily="34" charset="0"/>
                        </a:rPr>
                        <a:t>​</a:t>
                      </a:r>
                    </a:p>
                    <a:p>
                      <a:pPr algn="l" fontAlgn="base"/>
                      <a:r>
                        <a:rPr lang="en-US" sz="1100" b="0" i="0" dirty="0">
                          <a:solidFill>
                            <a:srgbClr val="000000"/>
                          </a:solidFill>
                          <a:effectLst/>
                          <a:highlight>
                            <a:srgbClr val="CFD5EA"/>
                          </a:highlight>
                          <a:latin typeface="Arial" panose="020B0604020202020204" pitchFamily="34" charset="0"/>
                        </a:rPr>
                        <a:t>Training Seminar Series </a:t>
                      </a:r>
                      <a:endParaRPr lang="en-US" sz="1100" b="0" i="0" dirty="0">
                        <a:solidFill>
                          <a:srgbClr val="000000"/>
                        </a:solidFill>
                        <a:effectLst/>
                        <a:highlight>
                          <a:srgbClr val="CFD5EA"/>
                        </a:highlight>
                      </a:endParaRPr>
                    </a:p>
                    <a:p>
                      <a:pPr algn="l" fontAlgn="base"/>
                      <a:r>
                        <a:rPr lang="en-US" sz="1100" b="0" i="0" dirty="0">
                          <a:solidFill>
                            <a:srgbClr val="000000"/>
                          </a:solidFill>
                          <a:effectLst/>
                          <a:highlight>
                            <a:srgbClr val="CFD5EA"/>
                          </a:highlight>
                          <a:latin typeface="Arial" panose="020B0604020202020204" pitchFamily="34" charset="0"/>
                        </a:rPr>
                        <a:t>offering flexible monthly virtual and in-person training.​</a:t>
                      </a:r>
                      <a:endParaRPr lang="en-US" sz="1100" b="0" i="0" dirty="0">
                        <a:solidFill>
                          <a:srgbClr val="000000"/>
                        </a:solidFill>
                        <a:effectLst/>
                        <a:highlight>
                          <a:srgbClr val="CFD5EA"/>
                        </a:highlight>
                      </a:endParaRPr>
                    </a:p>
                    <a:p>
                      <a:pPr algn="l" fontAlgn="base"/>
                      <a:r>
                        <a:rPr lang="en-US" sz="1100" b="0" i="0" dirty="0">
                          <a:solidFill>
                            <a:srgbClr val="000000"/>
                          </a:solidFill>
                          <a:effectLst/>
                          <a:highlight>
                            <a:srgbClr val="CFD5EA"/>
                          </a:highlight>
                          <a:latin typeface="Arial" panose="020B0604020202020204" pitchFamily="34" charset="0"/>
                        </a:rPr>
                        <a:t>​</a:t>
                      </a:r>
                    </a:p>
                    <a:p>
                      <a:pPr algn="l" fontAlgn="base"/>
                      <a:r>
                        <a:rPr lang="en-US" sz="1100" b="0" i="0" dirty="0">
                          <a:solidFill>
                            <a:srgbClr val="000000"/>
                          </a:solidFill>
                          <a:effectLst/>
                          <a:highlight>
                            <a:srgbClr val="CFD5EA"/>
                          </a:highlight>
                          <a:latin typeface="Arial" panose="020B0604020202020204" pitchFamily="34" charset="0"/>
                        </a:rPr>
                        <a:t>Pre-support application fund</a:t>
                      </a:r>
                      <a:r>
                        <a:rPr lang="en-US" sz="1100" b="0" i="0" baseline="0" dirty="0">
                          <a:solidFill>
                            <a:srgbClr val="000000"/>
                          </a:solidFill>
                          <a:effectLst/>
                          <a:highlight>
                            <a:srgbClr val="CFD5EA"/>
                          </a:highlight>
                          <a:latin typeface="Arial" panose="020B0604020202020204" pitchFamily="34" charset="0"/>
                        </a:rPr>
                        <a:t> to support NMAHPs with career progression and submission for NIHR fellowship.</a:t>
                      </a:r>
                      <a:endParaRPr lang="en-US" sz="1100" b="0" i="0" dirty="0">
                        <a:solidFill>
                          <a:srgbClr val="000000"/>
                        </a:solidFill>
                        <a:effectLst/>
                        <a:highlight>
                          <a:srgbClr val="CFD5EA"/>
                        </a:highlight>
                      </a:endParaRPr>
                    </a:p>
                  </a:txBody>
                  <a:tcPr marL="65626" marR="65626" marT="32813" marB="32813">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4238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100" b="0" i="0" dirty="0">
                          <a:solidFill>
                            <a:srgbClr val="000000"/>
                          </a:solidFill>
                          <a:effectLst/>
                          <a:highlight>
                            <a:srgbClr val="CFD5EA"/>
                          </a:highlight>
                          <a:latin typeface="Arial" panose="020B0604020202020204" pitchFamily="34" charset="0"/>
                        </a:rPr>
                        <a:t>Coaching, Mentoring &amp; Leadership Scheme for Rising Stars and Early Career Researchers.​</a:t>
                      </a:r>
                      <a:endParaRPr lang="en-US" sz="1100" b="0" i="0" dirty="0">
                        <a:solidFill>
                          <a:srgbClr val="000000"/>
                        </a:solidFill>
                        <a:effectLst/>
                        <a:highlight>
                          <a:srgbClr val="CFD5EA"/>
                        </a:highlight>
                      </a:endParaRPr>
                    </a:p>
                    <a:p>
                      <a:pPr algn="l" fontAlgn="base"/>
                      <a:r>
                        <a:rPr lang="en-US" sz="1100" b="0" i="0" dirty="0">
                          <a:solidFill>
                            <a:srgbClr val="000000"/>
                          </a:solidFill>
                          <a:effectLst/>
                          <a:highlight>
                            <a:srgbClr val="CFD5EA"/>
                          </a:highlight>
                          <a:latin typeface="Arial" panose="020B0604020202020204" pitchFamily="34" charset="0"/>
                        </a:rPr>
                        <a:t>​</a:t>
                      </a:r>
                      <a:endParaRPr lang="en-US" sz="1100" b="0" i="0" dirty="0">
                        <a:solidFill>
                          <a:srgbClr val="000000"/>
                        </a:solidFill>
                        <a:effectLst/>
                        <a:highlight>
                          <a:srgbClr val="CFD5EA"/>
                        </a:highlight>
                      </a:endParaRPr>
                    </a:p>
                    <a:p>
                      <a:pPr algn="l" fontAlgn="base"/>
                      <a:r>
                        <a:rPr lang="en-US" sz="1100" b="0" i="0" dirty="0">
                          <a:solidFill>
                            <a:srgbClr val="000000"/>
                          </a:solidFill>
                          <a:effectLst/>
                          <a:highlight>
                            <a:srgbClr val="CFD5EA"/>
                          </a:highlight>
                          <a:latin typeface="Arial" panose="020B0604020202020204" pitchFamily="34" charset="0"/>
                        </a:rPr>
                        <a:t>PhD Buddy Scheme for students in training.​</a:t>
                      </a:r>
                      <a:endParaRPr lang="en-US" sz="1100" b="0" i="0" dirty="0">
                        <a:solidFill>
                          <a:srgbClr val="000000"/>
                        </a:solidFill>
                        <a:effectLst/>
                        <a:highlight>
                          <a:srgbClr val="CFD5EA"/>
                        </a:highlight>
                      </a:endParaRPr>
                    </a:p>
                    <a:p>
                      <a:pPr algn="l" fontAlgn="base"/>
                      <a:r>
                        <a:rPr lang="en-US" sz="1100" b="0" i="0" dirty="0">
                          <a:solidFill>
                            <a:srgbClr val="000000"/>
                          </a:solidFill>
                          <a:effectLst/>
                          <a:highlight>
                            <a:srgbClr val="CFD5EA"/>
                          </a:highlight>
                          <a:latin typeface="Arial" panose="020B0604020202020204" pitchFamily="34" charset="0"/>
                        </a:rPr>
                        <a:t>​</a:t>
                      </a:r>
                      <a:endParaRPr lang="en-US" sz="1100" b="0" i="0" dirty="0">
                        <a:solidFill>
                          <a:srgbClr val="000000"/>
                        </a:solidFill>
                        <a:effectLst/>
                        <a:highlight>
                          <a:srgbClr val="CFD5EA"/>
                        </a:highlight>
                      </a:endParaRPr>
                    </a:p>
                    <a:p>
                      <a:pPr algn="l" fontAlgn="base"/>
                      <a:r>
                        <a:rPr lang="en-US" sz="1100" b="0" i="0" dirty="0">
                          <a:solidFill>
                            <a:srgbClr val="000000"/>
                          </a:solidFill>
                          <a:effectLst/>
                          <a:highlight>
                            <a:srgbClr val="CFD5EA"/>
                          </a:highlight>
                          <a:latin typeface="Arial" panose="020B0604020202020204" pitchFamily="34" charset="0"/>
                        </a:rPr>
                        <a:t>Active online communities of practice across GM and wider NIHR network.​</a:t>
                      </a:r>
                      <a:endParaRPr lang="en-US" sz="1100" b="0" i="0" dirty="0">
                        <a:solidFill>
                          <a:srgbClr val="000000"/>
                        </a:solidFill>
                        <a:effectLst/>
                        <a:highlight>
                          <a:srgbClr val="CFD5EA"/>
                        </a:highlight>
                      </a:endParaRPr>
                    </a:p>
                    <a:p>
                      <a:pPr algn="l" fontAlgn="base"/>
                      <a:r>
                        <a:rPr lang="en-US" sz="1100" b="0" i="0" dirty="0">
                          <a:solidFill>
                            <a:srgbClr val="000000"/>
                          </a:solidFill>
                          <a:effectLst/>
                          <a:highlight>
                            <a:srgbClr val="CFD5EA"/>
                          </a:highlight>
                          <a:latin typeface="Arial" panose="020B0604020202020204" pitchFamily="34" charset="0"/>
                        </a:rPr>
                        <a:t>​</a:t>
                      </a:r>
                      <a:endParaRPr lang="en-US" sz="1100" b="0" i="0" dirty="0">
                        <a:solidFill>
                          <a:srgbClr val="000000"/>
                        </a:solidFill>
                        <a:effectLst/>
                        <a:highlight>
                          <a:srgbClr val="CFD5EA"/>
                        </a:highlight>
                      </a:endParaRPr>
                    </a:p>
                    <a:p>
                      <a:pPr algn="l" fontAlgn="base"/>
                      <a:r>
                        <a:rPr lang="en-US" sz="1100" b="0" i="0" dirty="0">
                          <a:solidFill>
                            <a:srgbClr val="000000"/>
                          </a:solidFill>
                          <a:effectLst/>
                          <a:highlight>
                            <a:srgbClr val="CFD5EA"/>
                          </a:highlight>
                          <a:latin typeface="Arial" panose="020B0604020202020204" pitchFamily="34" charset="0"/>
                        </a:rPr>
                        <a:t>Supporting experimental medicine research for all - Team Research &amp; non-academic careers.​</a:t>
                      </a:r>
                      <a:endParaRPr lang="en-US" sz="1100" b="0" i="0" dirty="0">
                        <a:solidFill>
                          <a:srgbClr val="000000"/>
                        </a:solidFill>
                        <a:effectLst/>
                        <a:highlight>
                          <a:srgbClr val="CFD5EA"/>
                        </a:highlight>
                      </a:endParaRPr>
                    </a:p>
                    <a:p>
                      <a:pPr algn="l" fontAlgn="base"/>
                      <a:r>
                        <a:rPr lang="en-US" sz="1100" b="0" i="0" dirty="0">
                          <a:solidFill>
                            <a:srgbClr val="000000"/>
                          </a:solidFill>
                          <a:effectLst/>
                          <a:highlight>
                            <a:srgbClr val="CFD5EA"/>
                          </a:highlight>
                          <a:latin typeface="Arial" panose="020B0604020202020204" pitchFamily="34" charset="0"/>
                        </a:rPr>
                        <a:t>​</a:t>
                      </a:r>
                      <a:endParaRPr lang="en-US" sz="1100" b="0" i="0" dirty="0">
                        <a:solidFill>
                          <a:srgbClr val="000000"/>
                        </a:solidFill>
                        <a:effectLst/>
                        <a:highlight>
                          <a:srgbClr val="CFD5EA"/>
                        </a:highlight>
                      </a:endParaRPr>
                    </a:p>
                    <a:p>
                      <a:pPr algn="l" fontAlgn="base"/>
                      <a:r>
                        <a:rPr lang="en-US" sz="1100" b="0" i="0" dirty="0">
                          <a:solidFill>
                            <a:srgbClr val="000000"/>
                          </a:solidFill>
                          <a:effectLst/>
                          <a:highlight>
                            <a:srgbClr val="CFD5EA"/>
                          </a:highlight>
                          <a:latin typeface="Arial" panose="020B0604020202020204" pitchFamily="34" charset="0"/>
                        </a:rPr>
                        <a:t>Promotion of careers &amp; communication of training opportunities.​</a:t>
                      </a:r>
                      <a:endParaRPr lang="en-US" sz="1100" b="0" i="0" dirty="0">
                        <a:solidFill>
                          <a:srgbClr val="000000"/>
                        </a:solidFill>
                        <a:effectLst/>
                        <a:highlight>
                          <a:srgbClr val="CFD5EA"/>
                        </a:highlight>
                      </a:endParaRPr>
                    </a:p>
                  </a:txBody>
                  <a:tcPr marL="65626" marR="65626" marT="32813" marB="32813">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4238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769212761"/>
                  </a:ext>
                </a:extLst>
              </a:tr>
              <a:tr h="306937">
                <a:tc gridSpan="3">
                  <a:txBody>
                    <a:bodyPr/>
                    <a:lstStyle/>
                    <a:p>
                      <a:pPr algn="ctr" fontAlgn="base"/>
                      <a:r>
                        <a:rPr lang="en-US" sz="1100" b="1" i="0" dirty="0">
                          <a:solidFill>
                            <a:srgbClr val="000000"/>
                          </a:solidFill>
                          <a:effectLst/>
                          <a:highlight>
                            <a:srgbClr val="E9EBF5"/>
                          </a:highlight>
                          <a:latin typeface="Arial" panose="020B0604020202020204" pitchFamily="34" charset="0"/>
                        </a:rPr>
                        <a:t>Equality, Diversity and Inclusive Research​</a:t>
                      </a:r>
                      <a:endParaRPr lang="en-US" sz="1100" b="1" i="0" dirty="0">
                        <a:solidFill>
                          <a:srgbClr val="000000"/>
                        </a:solidFill>
                        <a:effectLst/>
                        <a:highlight>
                          <a:srgbClr val="E9EBF5"/>
                        </a:highlight>
                      </a:endParaRPr>
                    </a:p>
                  </a:txBody>
                  <a:tcPr marL="65626" marR="65626" marT="32813" marB="32813">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9EBF5"/>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71429350"/>
                  </a:ext>
                </a:extLst>
              </a:tr>
            </a:tbl>
          </a:graphicData>
        </a:graphic>
      </p:graphicFrame>
      <p:sp>
        <p:nvSpPr>
          <p:cNvPr id="17" name="Rectangle 1">
            <a:extLst>
              <a:ext uri="{FF2B5EF4-FFF2-40B4-BE49-F238E27FC236}">
                <a16:creationId xmlns:a16="http://schemas.microsoft.com/office/drawing/2014/main" id="{B10F5605-0F1D-73A3-C779-2EAC072C2D21}"/>
              </a:ext>
            </a:extLst>
          </p:cNvPr>
          <p:cNvSpPr>
            <a:spLocks noChangeArrowheads="1"/>
          </p:cNvSpPr>
          <p:nvPr/>
        </p:nvSpPr>
        <p:spPr bwMode="auto">
          <a:xfrm>
            <a:off x="696516" y="86051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783"/>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solidFill>
                <a:prstClr val="black"/>
              </a:solidFill>
            </a:endParaRPr>
          </a:p>
          <a:p>
            <a:pPr defTabSz="685783"/>
            <a:endParaRPr lang="en-US" altLang="en-US" sz="1350">
              <a:solidFill>
                <a:prstClr val="black"/>
              </a:solidFill>
            </a:endParaRPr>
          </a:p>
        </p:txBody>
      </p:sp>
      <p:sp>
        <p:nvSpPr>
          <p:cNvPr id="6" name="Title 1">
            <a:extLst>
              <a:ext uri="{FF2B5EF4-FFF2-40B4-BE49-F238E27FC236}">
                <a16:creationId xmlns:a16="http://schemas.microsoft.com/office/drawing/2014/main" id="{15EFDB56-49D0-CFF5-23FD-B47FDC894FA0}"/>
              </a:ext>
            </a:extLst>
          </p:cNvPr>
          <p:cNvSpPr>
            <a:spLocks noGrp="1"/>
          </p:cNvSpPr>
          <p:nvPr>
            <p:ph type="title"/>
          </p:nvPr>
        </p:nvSpPr>
        <p:spPr>
          <a:xfrm>
            <a:off x="454091" y="200966"/>
            <a:ext cx="7886700" cy="658812"/>
          </a:xfrm>
        </p:spPr>
        <p:txBody>
          <a:bodyPr>
            <a:normAutofit/>
          </a:bodyPr>
          <a:lstStyle/>
          <a:p>
            <a:r>
              <a:rPr lang="en-GB" sz="1800" b="1" dirty="0">
                <a:solidFill>
                  <a:srgbClr val="EA5D4E"/>
                </a:solidFill>
                <a:ea typeface="+mn-lt"/>
                <a:cs typeface="Calibri" panose="020F0502020204030204"/>
              </a:rPr>
              <a:t>Training and Capacity Building Strategy Pillars</a:t>
            </a:r>
          </a:p>
        </p:txBody>
      </p:sp>
    </p:spTree>
    <p:extLst>
      <p:ext uri="{BB962C8B-B14F-4D97-AF65-F5344CB8AC3E}">
        <p14:creationId xmlns:p14="http://schemas.microsoft.com/office/powerpoint/2010/main" val="1027021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195" y="1082221"/>
            <a:ext cx="6121637" cy="2585539"/>
          </a:xfrm>
        </p:spPr>
        <p:txBody>
          <a:bodyPr vert="horz" lIns="68580" tIns="34290" rIns="68580" bIns="34290" rtlCol="0" anchor="t">
            <a:normAutofit/>
          </a:bodyPr>
          <a:lstStyle/>
          <a:p>
            <a:pPr marL="0" indent="0" defTabSz="342900">
              <a:lnSpc>
                <a:spcPct val="100000"/>
              </a:lnSpc>
              <a:spcBef>
                <a:spcPts val="0"/>
              </a:spcBef>
              <a:spcAft>
                <a:spcPts val="450"/>
              </a:spcAft>
              <a:buNone/>
              <a:defRPr/>
            </a:pPr>
            <a:r>
              <a:rPr lang="en-GB" sz="1400" b="1" dirty="0">
                <a:solidFill>
                  <a:schemeClr val="tx1"/>
                </a:solidFill>
                <a:cs typeface="Arial" panose="020B0604020202020204"/>
              </a:rPr>
              <a:t>Aims of Scheme:</a:t>
            </a:r>
          </a:p>
          <a:p>
            <a:r>
              <a:rPr lang="en-GB" sz="1400" dirty="0">
                <a:solidFill>
                  <a:schemeClr val="tx1"/>
                </a:solidFill>
              </a:rPr>
              <a:t>To invest in and increase the capacity of research-qualified healthcare professionals focussing on </a:t>
            </a:r>
            <a:r>
              <a:rPr lang="en-GB" sz="1400" b="1" dirty="0">
                <a:solidFill>
                  <a:schemeClr val="tx1"/>
                </a:solidFill>
              </a:rPr>
              <a:t>experimental medicine / early phase translational research </a:t>
            </a:r>
            <a:r>
              <a:rPr lang="en-GB" sz="1400" dirty="0">
                <a:solidFill>
                  <a:schemeClr val="tx1"/>
                </a:solidFill>
              </a:rPr>
              <a:t>across the BRC regional partnership.</a:t>
            </a:r>
          </a:p>
          <a:p>
            <a:r>
              <a:rPr lang="en-GB" sz="1400" dirty="0">
                <a:solidFill>
                  <a:schemeClr val="tx1"/>
                </a:solidFill>
              </a:rPr>
              <a:t>To provide an opportunity to individuals with prior research experience who are not currently engaged in research but wish to strengthen their skills and establish a sustainable career in early phase experimental medicine.  </a:t>
            </a:r>
            <a:endParaRPr lang="en-GB" dirty="0">
              <a:cs typeface="Arial" panose="020B0604020202020204"/>
            </a:endParaRPr>
          </a:p>
        </p:txBody>
      </p:sp>
      <p:sp>
        <p:nvSpPr>
          <p:cNvPr id="4" name="Title 1">
            <a:extLst>
              <a:ext uri="{FF2B5EF4-FFF2-40B4-BE49-F238E27FC236}">
                <a16:creationId xmlns:a16="http://schemas.microsoft.com/office/drawing/2014/main" id="{7EC4A879-73B5-DE08-256C-8BF6A809AE8E}"/>
              </a:ext>
            </a:extLst>
          </p:cNvPr>
          <p:cNvSpPr txBox="1">
            <a:spLocks/>
          </p:cNvSpPr>
          <p:nvPr/>
        </p:nvSpPr>
        <p:spPr>
          <a:xfrm>
            <a:off x="336676" y="219525"/>
            <a:ext cx="7886700" cy="649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kern="1200" baseline="0" dirty="0">
                <a:solidFill>
                  <a:srgbClr val="193E72"/>
                </a:solidFill>
                <a:latin typeface="Arial" panose="020B0604020202020204" pitchFamily="34" charset="0"/>
                <a:ea typeface="+mj-ea"/>
                <a:cs typeface="Arial" panose="020B0604020202020204" pitchFamily="34" charset="0"/>
              </a:defRPr>
            </a:lvl1pPr>
          </a:lstStyle>
          <a:p>
            <a:r>
              <a:rPr lang="en-GB" sz="1800" b="1" dirty="0">
                <a:solidFill>
                  <a:srgbClr val="EA5D4E"/>
                </a:solidFill>
                <a:ea typeface="+mn-lt"/>
                <a:cs typeface="Calibri" panose="020F0502020204030204"/>
              </a:rPr>
              <a:t>Clinical Research Investment Scheme (CRIS)</a:t>
            </a:r>
          </a:p>
        </p:txBody>
      </p:sp>
      <p:pic>
        <p:nvPicPr>
          <p:cNvPr id="2" name="Picture 1">
            <a:extLst>
              <a:ext uri="{FF2B5EF4-FFF2-40B4-BE49-F238E27FC236}">
                <a16:creationId xmlns:a16="http://schemas.microsoft.com/office/drawing/2014/main" id="{04B6A8F9-FF3D-415B-F0B4-CEC50ED7793E}"/>
              </a:ext>
            </a:extLst>
          </p:cNvPr>
          <p:cNvPicPr>
            <a:picLocks noChangeAspect="1"/>
          </p:cNvPicPr>
          <p:nvPr/>
        </p:nvPicPr>
        <p:blipFill>
          <a:blip r:embed="rId2"/>
          <a:stretch>
            <a:fillRect/>
          </a:stretch>
        </p:blipFill>
        <p:spPr>
          <a:xfrm>
            <a:off x="6647696" y="1606551"/>
            <a:ext cx="2054108" cy="1398919"/>
          </a:xfrm>
          <a:prstGeom prst="rect">
            <a:avLst/>
          </a:prstGeom>
        </p:spPr>
      </p:pic>
    </p:spTree>
    <p:extLst>
      <p:ext uri="{BB962C8B-B14F-4D97-AF65-F5344CB8AC3E}">
        <p14:creationId xmlns:p14="http://schemas.microsoft.com/office/powerpoint/2010/main" val="4002113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76" y="219525"/>
            <a:ext cx="7886700" cy="649100"/>
          </a:xfrm>
        </p:spPr>
        <p:txBody>
          <a:bodyPr>
            <a:normAutofit/>
          </a:bodyPr>
          <a:lstStyle/>
          <a:p>
            <a:r>
              <a:rPr lang="en-GB" sz="1800" b="1" dirty="0">
                <a:solidFill>
                  <a:srgbClr val="EA5D4E"/>
                </a:solidFill>
                <a:ea typeface="+mn-lt"/>
                <a:cs typeface="Calibri" panose="020F0502020204030204"/>
              </a:rPr>
              <a:t>Eligibility Criteria</a:t>
            </a:r>
          </a:p>
        </p:txBody>
      </p:sp>
      <p:sp>
        <p:nvSpPr>
          <p:cNvPr id="3" name="Content Placeholder 2"/>
          <p:cNvSpPr>
            <a:spLocks noGrp="1"/>
          </p:cNvSpPr>
          <p:nvPr>
            <p:ph idx="1"/>
          </p:nvPr>
        </p:nvSpPr>
        <p:spPr>
          <a:xfrm>
            <a:off x="426348" y="868625"/>
            <a:ext cx="8272589" cy="3842735"/>
          </a:xfrm>
        </p:spPr>
        <p:txBody>
          <a:bodyPr vert="horz" lIns="68580" tIns="34290" rIns="68580" bIns="34290" rtlCol="0" anchor="t">
            <a:normAutofit fontScale="25000" lnSpcReduction="20000"/>
          </a:bodyPr>
          <a:lstStyle/>
          <a:p>
            <a:pPr marL="0" indent="0" defTabSz="342900" fontAlgn="base">
              <a:lnSpc>
                <a:spcPct val="120000"/>
              </a:lnSpc>
              <a:spcBef>
                <a:spcPts val="0"/>
              </a:spcBef>
              <a:spcAft>
                <a:spcPts val="450"/>
              </a:spcAft>
              <a:buNone/>
              <a:defRPr/>
            </a:pPr>
            <a:r>
              <a:rPr lang="en-US" sz="5600" b="1" dirty="0">
                <a:solidFill>
                  <a:schemeClr val="tx1"/>
                </a:solidFill>
                <a:ea typeface="+mn-lt"/>
                <a:cs typeface="Calibri" panose="020F0502020204030204"/>
              </a:rPr>
              <a:t>Professional Role: </a:t>
            </a:r>
          </a:p>
          <a:p>
            <a:pPr marL="214313" indent="-214313" defTabSz="342900" fontAlgn="base">
              <a:lnSpc>
                <a:spcPct val="120000"/>
              </a:lnSpc>
              <a:spcBef>
                <a:spcPts val="0"/>
              </a:spcBef>
              <a:spcAft>
                <a:spcPts val="450"/>
              </a:spcAft>
              <a:defRPr/>
            </a:pPr>
            <a:r>
              <a:rPr lang="en-US" sz="5600" dirty="0">
                <a:solidFill>
                  <a:schemeClr val="tx1"/>
                </a:solidFill>
                <a:ea typeface="+mn-lt"/>
                <a:cs typeface="Calibri" panose="020F0502020204030204"/>
              </a:rPr>
              <a:t>Must be a registered HCP in a senior role such as NHS </a:t>
            </a:r>
            <a:r>
              <a:rPr lang="en-US" sz="5600" dirty="0" err="1">
                <a:solidFill>
                  <a:schemeClr val="tx1"/>
                </a:solidFill>
                <a:ea typeface="+mn-lt"/>
                <a:cs typeface="Calibri" panose="020F0502020204030204"/>
              </a:rPr>
              <a:t>AfC</a:t>
            </a:r>
            <a:r>
              <a:rPr lang="en-US" sz="5600" dirty="0">
                <a:solidFill>
                  <a:schemeClr val="tx1"/>
                </a:solidFill>
                <a:ea typeface="+mn-lt"/>
                <a:cs typeface="Calibri" panose="020F0502020204030204"/>
              </a:rPr>
              <a:t> Band 7+ or Consultant level.</a:t>
            </a:r>
          </a:p>
          <a:p>
            <a:pPr marL="214313" indent="-214313" defTabSz="342900" fontAlgn="base">
              <a:lnSpc>
                <a:spcPct val="120000"/>
              </a:lnSpc>
              <a:spcBef>
                <a:spcPts val="0"/>
              </a:spcBef>
              <a:spcAft>
                <a:spcPts val="450"/>
              </a:spcAft>
              <a:defRPr/>
            </a:pPr>
            <a:r>
              <a:rPr lang="en-US" sz="5600" dirty="0">
                <a:solidFill>
                  <a:schemeClr val="tx1"/>
                </a:solidFill>
                <a:ea typeface="+mn-lt"/>
                <a:cs typeface="Calibri" panose="020F0502020204030204"/>
              </a:rPr>
              <a:t>Hold a substantive contract at an MBRC partner Trust.</a:t>
            </a:r>
          </a:p>
          <a:p>
            <a:pPr marL="0" indent="0" defTabSz="342900" fontAlgn="base">
              <a:lnSpc>
                <a:spcPct val="120000"/>
              </a:lnSpc>
              <a:spcBef>
                <a:spcPts val="0"/>
              </a:spcBef>
              <a:spcAft>
                <a:spcPts val="450"/>
              </a:spcAft>
              <a:buNone/>
              <a:defRPr/>
            </a:pPr>
            <a:endParaRPr lang="en-US" sz="5600" dirty="0">
              <a:solidFill>
                <a:schemeClr val="tx1"/>
              </a:solidFill>
              <a:ea typeface="+mn-lt"/>
              <a:cs typeface="Calibri" panose="020F0502020204030204"/>
            </a:endParaRPr>
          </a:p>
          <a:p>
            <a:pPr marL="0" indent="0" defTabSz="342900" fontAlgn="base">
              <a:lnSpc>
                <a:spcPct val="120000"/>
              </a:lnSpc>
              <a:spcBef>
                <a:spcPts val="0"/>
              </a:spcBef>
              <a:spcAft>
                <a:spcPts val="450"/>
              </a:spcAft>
              <a:buNone/>
              <a:defRPr/>
            </a:pPr>
            <a:r>
              <a:rPr lang="en-US" sz="5600" b="1" dirty="0">
                <a:solidFill>
                  <a:schemeClr val="tx1"/>
                </a:solidFill>
                <a:ea typeface="+mn-lt"/>
                <a:cs typeface="Calibri" panose="020F0502020204030204"/>
              </a:rPr>
              <a:t>Research Experience:</a:t>
            </a:r>
          </a:p>
          <a:p>
            <a:pPr marL="214313" indent="-214313" defTabSz="342900" fontAlgn="base">
              <a:lnSpc>
                <a:spcPct val="120000"/>
              </a:lnSpc>
              <a:spcBef>
                <a:spcPts val="0"/>
              </a:spcBef>
              <a:spcAft>
                <a:spcPts val="450"/>
              </a:spcAft>
              <a:defRPr/>
            </a:pPr>
            <a:r>
              <a:rPr lang="en-US" sz="5600" dirty="0">
                <a:solidFill>
                  <a:schemeClr val="tx1"/>
                </a:solidFill>
                <a:ea typeface="+mn-lt"/>
                <a:cs typeface="Calibri" panose="020F0502020204030204"/>
              </a:rPr>
              <a:t>Hold a PhD, MD, or equivalent research experience</a:t>
            </a:r>
            <a:r>
              <a:rPr lang="en-GB" sz="5600" dirty="0">
                <a:solidFill>
                  <a:schemeClr val="tx1"/>
                </a:solidFill>
                <a:ea typeface="+mn-lt"/>
                <a:cs typeface="Calibri" panose="020F0502020204030204"/>
              </a:rPr>
              <a:t>, such as 3 years of consolidated research time where you’ve been the intellectual drive behind a project and achieved strong outputs.</a:t>
            </a:r>
          </a:p>
          <a:p>
            <a:pPr marL="214313" indent="-214313" defTabSz="342900" fontAlgn="base">
              <a:lnSpc>
                <a:spcPct val="120000"/>
              </a:lnSpc>
              <a:spcBef>
                <a:spcPts val="0"/>
              </a:spcBef>
              <a:spcAft>
                <a:spcPts val="450"/>
              </a:spcAft>
              <a:defRPr/>
            </a:pPr>
            <a:endParaRPr lang="en-GB" sz="5600" dirty="0">
              <a:solidFill>
                <a:schemeClr val="tx1"/>
              </a:solidFill>
              <a:ea typeface="+mn-lt"/>
              <a:cs typeface="Calibri" panose="020F0502020204030204"/>
            </a:endParaRPr>
          </a:p>
          <a:p>
            <a:pPr marL="0" indent="0" defTabSz="342900" fontAlgn="base">
              <a:lnSpc>
                <a:spcPct val="120000"/>
              </a:lnSpc>
              <a:spcBef>
                <a:spcPts val="0"/>
              </a:spcBef>
              <a:spcAft>
                <a:spcPts val="450"/>
              </a:spcAft>
              <a:buNone/>
              <a:defRPr/>
            </a:pPr>
            <a:r>
              <a:rPr lang="en-GB" sz="5600" b="1" dirty="0">
                <a:solidFill>
                  <a:schemeClr val="tx1"/>
                </a:solidFill>
                <a:ea typeface="+mn-lt"/>
                <a:cs typeface="Calibri" panose="020F0502020204030204"/>
              </a:rPr>
              <a:t>Career Stage:</a:t>
            </a:r>
          </a:p>
          <a:p>
            <a:pPr marL="214313" indent="-214313" defTabSz="342900" fontAlgn="base">
              <a:lnSpc>
                <a:spcPct val="120000"/>
              </a:lnSpc>
              <a:spcBef>
                <a:spcPts val="0"/>
              </a:spcBef>
              <a:spcAft>
                <a:spcPts val="450"/>
              </a:spcAft>
              <a:defRPr/>
            </a:pPr>
            <a:r>
              <a:rPr lang="en-GB" sz="5600" dirty="0">
                <a:solidFill>
                  <a:schemeClr val="tx1"/>
                </a:solidFill>
                <a:ea typeface="+mn-lt"/>
                <a:cs typeface="Calibri" panose="020F0502020204030204"/>
              </a:rPr>
              <a:t>There are no restrictions based on age or the time since obtaining your PhD or MD. </a:t>
            </a:r>
          </a:p>
          <a:p>
            <a:pPr marL="214313" indent="-214313" defTabSz="342900" fontAlgn="base">
              <a:lnSpc>
                <a:spcPct val="120000"/>
              </a:lnSpc>
              <a:spcBef>
                <a:spcPts val="0"/>
              </a:spcBef>
              <a:spcAft>
                <a:spcPts val="450"/>
              </a:spcAft>
              <a:defRPr/>
            </a:pPr>
            <a:r>
              <a:rPr lang="en-GB" sz="5600" dirty="0">
                <a:solidFill>
                  <a:schemeClr val="tx1"/>
                </a:solidFill>
                <a:ea typeface="+mn-lt"/>
                <a:cs typeface="Calibri" panose="020F0502020204030204"/>
              </a:rPr>
              <a:t>Applicants without a significant break in research activity must clearly articulate the added value this award would bring to their career.</a:t>
            </a:r>
            <a:endParaRPr lang="en-US" sz="5600" dirty="0">
              <a:solidFill>
                <a:schemeClr val="tx1"/>
              </a:solidFill>
              <a:ea typeface="+mn-lt"/>
              <a:cs typeface="Calibri" panose="020F0502020204030204"/>
            </a:endParaRPr>
          </a:p>
          <a:p>
            <a:pPr marL="0" indent="0" defTabSz="342900">
              <a:lnSpc>
                <a:spcPct val="100000"/>
              </a:lnSpc>
              <a:spcBef>
                <a:spcPts val="0"/>
              </a:spcBef>
              <a:spcAft>
                <a:spcPts val="450"/>
              </a:spcAft>
              <a:buNone/>
              <a:defRPr/>
            </a:pPr>
            <a:endParaRPr lang="en-GB" dirty="0">
              <a:cs typeface="Arial" panose="020B0604020202020204"/>
            </a:endParaRPr>
          </a:p>
        </p:txBody>
      </p:sp>
    </p:spTree>
    <p:extLst>
      <p:ext uri="{BB962C8B-B14F-4D97-AF65-F5344CB8AC3E}">
        <p14:creationId xmlns:p14="http://schemas.microsoft.com/office/powerpoint/2010/main" val="1041964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76" y="219525"/>
            <a:ext cx="7886700" cy="649100"/>
          </a:xfrm>
        </p:spPr>
        <p:txBody>
          <a:bodyPr>
            <a:normAutofit/>
          </a:bodyPr>
          <a:lstStyle/>
          <a:p>
            <a:r>
              <a:rPr lang="en-GB" sz="1800" b="1" dirty="0">
                <a:solidFill>
                  <a:srgbClr val="EA5D4E"/>
                </a:solidFill>
                <a:ea typeface="+mn-lt"/>
                <a:cs typeface="Calibri" panose="020F0502020204030204"/>
              </a:rPr>
              <a:t>Eligibility Criteria </a:t>
            </a:r>
          </a:p>
        </p:txBody>
      </p:sp>
      <p:sp>
        <p:nvSpPr>
          <p:cNvPr id="3" name="Content Placeholder 2"/>
          <p:cNvSpPr>
            <a:spLocks noGrp="1"/>
          </p:cNvSpPr>
          <p:nvPr>
            <p:ph idx="1"/>
          </p:nvPr>
        </p:nvSpPr>
        <p:spPr>
          <a:xfrm>
            <a:off x="426348" y="868625"/>
            <a:ext cx="8272589" cy="3842735"/>
          </a:xfrm>
        </p:spPr>
        <p:txBody>
          <a:bodyPr vert="horz" lIns="68580" tIns="34290" rIns="68580" bIns="34290" rtlCol="0" anchor="t">
            <a:normAutofit fontScale="25000" lnSpcReduction="20000"/>
          </a:bodyPr>
          <a:lstStyle/>
          <a:p>
            <a:pPr marL="0" indent="0" defTabSz="342900" fontAlgn="base">
              <a:lnSpc>
                <a:spcPct val="120000"/>
              </a:lnSpc>
              <a:spcBef>
                <a:spcPts val="0"/>
              </a:spcBef>
              <a:spcAft>
                <a:spcPts val="450"/>
              </a:spcAft>
              <a:buNone/>
              <a:defRPr/>
            </a:pPr>
            <a:r>
              <a:rPr lang="en-US" sz="5600" b="1" dirty="0">
                <a:solidFill>
                  <a:schemeClr val="tx1"/>
                </a:solidFill>
                <a:ea typeface="+mn-lt"/>
                <a:cs typeface="Calibri" panose="020F0502020204030204"/>
              </a:rPr>
              <a:t>Current Research Involvement:</a:t>
            </a:r>
          </a:p>
          <a:p>
            <a:pPr marL="214313" indent="-214313" defTabSz="342900" fontAlgn="base">
              <a:lnSpc>
                <a:spcPct val="120000"/>
              </a:lnSpc>
              <a:spcBef>
                <a:spcPts val="0"/>
              </a:spcBef>
              <a:spcAft>
                <a:spcPts val="450"/>
              </a:spcAft>
              <a:defRPr/>
            </a:pPr>
            <a:r>
              <a:rPr lang="en-US" sz="5600" dirty="0">
                <a:solidFill>
                  <a:schemeClr val="tx1"/>
                </a:solidFill>
                <a:ea typeface="+mn-lt"/>
                <a:cs typeface="Calibri" panose="020F0502020204030204"/>
              </a:rPr>
              <a:t>Should not be undertaking substantive research (less than half a day per week dedicated to research activities).</a:t>
            </a:r>
          </a:p>
          <a:p>
            <a:pPr marL="0" indent="0" defTabSz="342900" fontAlgn="base">
              <a:lnSpc>
                <a:spcPct val="120000"/>
              </a:lnSpc>
              <a:spcBef>
                <a:spcPts val="0"/>
              </a:spcBef>
              <a:spcAft>
                <a:spcPts val="450"/>
              </a:spcAft>
              <a:buNone/>
              <a:defRPr/>
            </a:pPr>
            <a:endParaRPr lang="en-US" sz="5600" dirty="0">
              <a:solidFill>
                <a:schemeClr val="tx1"/>
              </a:solidFill>
              <a:ea typeface="+mn-lt"/>
              <a:cs typeface="Calibri" panose="020F0502020204030204"/>
            </a:endParaRPr>
          </a:p>
          <a:p>
            <a:pPr marL="0" indent="0" defTabSz="342900" fontAlgn="base">
              <a:lnSpc>
                <a:spcPct val="120000"/>
              </a:lnSpc>
              <a:spcBef>
                <a:spcPts val="0"/>
              </a:spcBef>
              <a:spcAft>
                <a:spcPts val="450"/>
              </a:spcAft>
              <a:buNone/>
              <a:defRPr/>
            </a:pPr>
            <a:r>
              <a:rPr lang="en-US" sz="5600" b="1" dirty="0">
                <a:solidFill>
                  <a:schemeClr val="tx1"/>
                </a:solidFill>
                <a:ea typeface="+mn-lt"/>
                <a:cs typeface="Calibri" panose="020F0502020204030204"/>
              </a:rPr>
              <a:t>Professional Expertise:</a:t>
            </a:r>
          </a:p>
          <a:p>
            <a:pPr marL="214313" indent="-214313" defTabSz="342900" fontAlgn="base">
              <a:lnSpc>
                <a:spcPct val="120000"/>
              </a:lnSpc>
              <a:spcBef>
                <a:spcPts val="0"/>
              </a:spcBef>
              <a:spcAft>
                <a:spcPts val="450"/>
              </a:spcAft>
              <a:defRPr/>
            </a:pPr>
            <a:r>
              <a:rPr lang="en-US" sz="5600" dirty="0">
                <a:solidFill>
                  <a:schemeClr val="tx1"/>
                </a:solidFill>
                <a:ea typeface="+mn-lt"/>
                <a:cs typeface="Calibri" panose="020F0502020204030204"/>
              </a:rPr>
              <a:t>Be working at a senior level with </a:t>
            </a:r>
            <a:r>
              <a:rPr lang="en-US" sz="5600" dirty="0" err="1">
                <a:solidFill>
                  <a:schemeClr val="tx1"/>
                </a:solidFill>
                <a:ea typeface="+mn-lt"/>
                <a:cs typeface="Calibri" panose="020F0502020204030204"/>
              </a:rPr>
              <a:t>specialised</a:t>
            </a:r>
            <a:r>
              <a:rPr lang="en-US" sz="5600" dirty="0">
                <a:solidFill>
                  <a:schemeClr val="tx1"/>
                </a:solidFill>
                <a:ea typeface="+mn-lt"/>
                <a:cs typeface="Calibri" panose="020F0502020204030204"/>
              </a:rPr>
              <a:t> knowledge and have demonstrated some capacity for professional independence and leadership.</a:t>
            </a:r>
          </a:p>
          <a:p>
            <a:pPr marL="214313" indent="-214313" defTabSz="342900" fontAlgn="base">
              <a:lnSpc>
                <a:spcPct val="120000"/>
              </a:lnSpc>
              <a:spcBef>
                <a:spcPts val="0"/>
              </a:spcBef>
              <a:spcAft>
                <a:spcPts val="450"/>
              </a:spcAft>
              <a:defRPr/>
            </a:pPr>
            <a:endParaRPr lang="en-US" sz="5600" dirty="0">
              <a:solidFill>
                <a:schemeClr val="tx1"/>
              </a:solidFill>
              <a:ea typeface="+mn-lt"/>
              <a:cs typeface="Calibri" panose="020F0502020204030204"/>
            </a:endParaRPr>
          </a:p>
          <a:p>
            <a:pPr marL="0" indent="0" defTabSz="342900" fontAlgn="base">
              <a:lnSpc>
                <a:spcPct val="120000"/>
              </a:lnSpc>
              <a:spcBef>
                <a:spcPts val="0"/>
              </a:spcBef>
              <a:spcAft>
                <a:spcPts val="450"/>
              </a:spcAft>
              <a:buNone/>
              <a:defRPr/>
            </a:pPr>
            <a:r>
              <a:rPr lang="en-US" sz="5600" b="1" dirty="0" err="1">
                <a:solidFill>
                  <a:schemeClr val="tx1"/>
                </a:solidFill>
                <a:ea typeface="+mn-lt"/>
                <a:cs typeface="Calibri" panose="020F0502020204030204"/>
              </a:rPr>
              <a:t>Organisational</a:t>
            </a:r>
            <a:r>
              <a:rPr lang="en-US" sz="5600" b="1" dirty="0">
                <a:solidFill>
                  <a:schemeClr val="tx1"/>
                </a:solidFill>
                <a:ea typeface="+mn-lt"/>
                <a:cs typeface="Calibri" panose="020F0502020204030204"/>
              </a:rPr>
              <a:t> Support:</a:t>
            </a:r>
          </a:p>
          <a:p>
            <a:pPr marL="214313" indent="-214313" defTabSz="342900" fontAlgn="base">
              <a:lnSpc>
                <a:spcPct val="120000"/>
              </a:lnSpc>
              <a:spcBef>
                <a:spcPts val="0"/>
              </a:spcBef>
              <a:spcAft>
                <a:spcPts val="450"/>
              </a:spcAft>
              <a:defRPr/>
            </a:pPr>
            <a:r>
              <a:rPr lang="en-US" sz="5600" dirty="0">
                <a:solidFill>
                  <a:schemeClr val="tx1"/>
                </a:solidFill>
                <a:ea typeface="+mn-lt"/>
                <a:cs typeface="Calibri" panose="020F0502020204030204"/>
              </a:rPr>
              <a:t>Have the support of your NHS Trust (or equivalent) who can guarantee your research time will be protected during this grant.</a:t>
            </a:r>
          </a:p>
          <a:p>
            <a:pPr marL="214313" indent="-214313" defTabSz="342900" fontAlgn="base">
              <a:lnSpc>
                <a:spcPct val="120000"/>
              </a:lnSpc>
              <a:spcBef>
                <a:spcPts val="0"/>
              </a:spcBef>
              <a:spcAft>
                <a:spcPts val="450"/>
              </a:spcAft>
              <a:defRPr/>
            </a:pPr>
            <a:r>
              <a:rPr lang="en-US" sz="5600" dirty="0">
                <a:solidFill>
                  <a:schemeClr val="tx1"/>
                </a:solidFill>
                <a:ea typeface="+mn-lt"/>
                <a:cs typeface="Calibri" panose="020F0502020204030204"/>
              </a:rPr>
              <a:t>A commitment from your NHS Trust to protect your research time beyond the grant period. </a:t>
            </a:r>
          </a:p>
          <a:p>
            <a:pPr marL="0" indent="0" defTabSz="342900">
              <a:lnSpc>
                <a:spcPct val="100000"/>
              </a:lnSpc>
              <a:spcBef>
                <a:spcPts val="0"/>
              </a:spcBef>
              <a:spcAft>
                <a:spcPts val="450"/>
              </a:spcAft>
              <a:buNone/>
              <a:defRPr/>
            </a:pPr>
            <a:endParaRPr lang="en-GB" dirty="0">
              <a:cs typeface="Arial" panose="020B0604020202020204"/>
            </a:endParaRPr>
          </a:p>
        </p:txBody>
      </p:sp>
    </p:spTree>
    <p:extLst>
      <p:ext uri="{BB962C8B-B14F-4D97-AF65-F5344CB8AC3E}">
        <p14:creationId xmlns:p14="http://schemas.microsoft.com/office/powerpoint/2010/main" val="311313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072" y="201017"/>
            <a:ext cx="7886700" cy="659091"/>
          </a:xfrm>
        </p:spPr>
        <p:txBody>
          <a:bodyPr>
            <a:normAutofit/>
          </a:bodyPr>
          <a:lstStyle/>
          <a:p>
            <a:r>
              <a:rPr lang="en-GB" sz="1800" b="1" dirty="0">
                <a:solidFill>
                  <a:srgbClr val="EA5D4E"/>
                </a:solidFill>
                <a:ea typeface="+mn-lt"/>
                <a:cs typeface="Calibri" panose="020F0502020204030204"/>
              </a:rPr>
              <a:t>What We Offer</a:t>
            </a:r>
          </a:p>
        </p:txBody>
      </p:sp>
      <p:sp>
        <p:nvSpPr>
          <p:cNvPr id="3" name="Content Placeholder 2"/>
          <p:cNvSpPr>
            <a:spLocks noGrp="1"/>
          </p:cNvSpPr>
          <p:nvPr>
            <p:ph idx="1"/>
          </p:nvPr>
        </p:nvSpPr>
        <p:spPr>
          <a:xfrm>
            <a:off x="402072" y="927196"/>
            <a:ext cx="8224037" cy="3558144"/>
          </a:xfrm>
        </p:spPr>
        <p:txBody>
          <a:bodyPr>
            <a:normAutofit fontScale="92500" lnSpcReduction="20000"/>
          </a:bodyPr>
          <a:lstStyle/>
          <a:p>
            <a:pPr marL="0" indent="0" algn="just" rtl="0" fontAlgn="base">
              <a:buNone/>
            </a:pPr>
            <a:r>
              <a:rPr lang="en-US" sz="1500" b="1" dirty="0">
                <a:solidFill>
                  <a:schemeClr val="tx1"/>
                </a:solidFill>
                <a:ea typeface="+mn-lt"/>
                <a:cs typeface="Calibri" panose="020F0502020204030204"/>
              </a:rPr>
              <a:t>Protected Research Time:</a:t>
            </a:r>
          </a:p>
          <a:p>
            <a:pPr algn="just" rtl="0" fontAlgn="base">
              <a:buFont typeface="Arial" panose="020B0604020202020204" pitchFamily="34" charset="0"/>
              <a:buChar char="•"/>
            </a:pPr>
            <a:r>
              <a:rPr lang="en-US" sz="1500" dirty="0">
                <a:solidFill>
                  <a:schemeClr val="tx1"/>
                </a:solidFill>
                <a:ea typeface="+mn-lt"/>
                <a:cs typeface="Calibri" panose="020F0502020204030204"/>
              </a:rPr>
              <a:t>Salary contribution of</a:t>
            </a:r>
            <a:r>
              <a:rPr lang="en-US" sz="1500" b="1" dirty="0">
                <a:solidFill>
                  <a:schemeClr val="tx1"/>
                </a:solidFill>
                <a:ea typeface="+mn-lt"/>
                <a:cs typeface="Calibri" panose="020F0502020204030204"/>
              </a:rPr>
              <a:t> 0.2FTE </a:t>
            </a:r>
            <a:r>
              <a:rPr lang="en-US" sz="1500" dirty="0">
                <a:solidFill>
                  <a:schemeClr val="tx1"/>
                </a:solidFill>
                <a:ea typeface="+mn-lt"/>
                <a:cs typeface="Calibri" panose="020F0502020204030204"/>
              </a:rPr>
              <a:t>per year to ensure protected research time.</a:t>
            </a:r>
          </a:p>
          <a:p>
            <a:pPr algn="just" rtl="0" fontAlgn="base">
              <a:buFont typeface="Arial" panose="020B0604020202020204" pitchFamily="34" charset="0"/>
              <a:buChar char="•"/>
            </a:pPr>
            <a:endParaRPr lang="en-US" sz="1500" dirty="0">
              <a:solidFill>
                <a:schemeClr val="tx1"/>
              </a:solidFill>
              <a:ea typeface="+mn-lt"/>
              <a:cs typeface="Calibri" panose="020F0502020204030204"/>
            </a:endParaRPr>
          </a:p>
          <a:p>
            <a:pPr marL="0" indent="0" algn="just" rtl="0" fontAlgn="base">
              <a:buNone/>
            </a:pPr>
            <a:r>
              <a:rPr lang="en-US" sz="1500" b="1" dirty="0">
                <a:solidFill>
                  <a:schemeClr val="tx1"/>
                </a:solidFill>
                <a:ea typeface="+mn-lt"/>
                <a:cs typeface="Calibri" panose="020F0502020204030204"/>
              </a:rPr>
              <a:t>Project Funding:</a:t>
            </a:r>
          </a:p>
          <a:p>
            <a:pPr algn="just" rtl="0" fontAlgn="base">
              <a:buFont typeface="Arial" panose="020B0604020202020204" pitchFamily="34" charset="0"/>
              <a:buChar char="•"/>
            </a:pPr>
            <a:r>
              <a:rPr lang="en-US" sz="1500" dirty="0">
                <a:solidFill>
                  <a:schemeClr val="tx1"/>
                </a:solidFill>
                <a:ea typeface="+mn-lt"/>
                <a:cs typeface="Calibri" panose="020F0502020204030204"/>
              </a:rPr>
              <a:t>Up to £5,000 (including VAT) for small-scale research consumables. </a:t>
            </a:r>
          </a:p>
          <a:p>
            <a:pPr algn="just" rtl="0" fontAlgn="base">
              <a:buFont typeface="Arial" panose="020B0604020202020204" pitchFamily="34" charset="0"/>
              <a:buChar char="•"/>
            </a:pPr>
            <a:endParaRPr lang="en-US" sz="1500" dirty="0">
              <a:solidFill>
                <a:schemeClr val="tx1"/>
              </a:solidFill>
              <a:ea typeface="+mn-lt"/>
              <a:cs typeface="Calibri" panose="020F0502020204030204"/>
            </a:endParaRPr>
          </a:p>
          <a:p>
            <a:pPr marL="0" indent="0" algn="just" rtl="0" fontAlgn="base">
              <a:buNone/>
            </a:pPr>
            <a:r>
              <a:rPr lang="en-GB" sz="1500" b="1" dirty="0">
                <a:solidFill>
                  <a:schemeClr val="tx1"/>
                </a:solidFill>
              </a:rPr>
              <a:t>Training and Mentorship:</a:t>
            </a:r>
          </a:p>
          <a:p>
            <a:pPr algn="just" rtl="0" fontAlgn="base">
              <a:buFont typeface="Arial" panose="020B0604020202020204" pitchFamily="34" charset="0"/>
              <a:buChar char="•"/>
            </a:pPr>
            <a:r>
              <a:rPr lang="en-GB" sz="1500" dirty="0">
                <a:solidFill>
                  <a:schemeClr val="tx1"/>
                </a:solidFill>
              </a:rPr>
              <a:t>Comprehensive support to design and run clinical trials or other translational/EM studies in collaboration with the NIHR Manchester Clinical Research Facility (CRF).</a:t>
            </a:r>
          </a:p>
          <a:p>
            <a:pPr algn="just" rtl="0" fontAlgn="base">
              <a:buFont typeface="Arial" panose="020B0604020202020204" pitchFamily="34" charset="0"/>
              <a:buChar char="•"/>
            </a:pPr>
            <a:endParaRPr lang="en-GB" sz="1500" dirty="0">
              <a:solidFill>
                <a:schemeClr val="tx1"/>
              </a:solidFill>
            </a:endParaRPr>
          </a:p>
          <a:p>
            <a:pPr marL="0" indent="0" algn="just" rtl="0" fontAlgn="base">
              <a:buNone/>
            </a:pPr>
            <a:r>
              <a:rPr lang="en-GB" sz="1500" b="1" dirty="0">
                <a:solidFill>
                  <a:schemeClr val="tx1"/>
                </a:solidFill>
              </a:rPr>
              <a:t>Core Infrastructure and Expertise:</a:t>
            </a:r>
          </a:p>
          <a:p>
            <a:pPr lvl="0"/>
            <a:r>
              <a:rPr lang="en-GB" sz="1500" dirty="0">
                <a:solidFill>
                  <a:schemeClr val="tx1"/>
                </a:solidFill>
              </a:rPr>
              <a:t>Access to specialised resources and training including Patient and Public Inclusion and Engagement (PPIE), Inclusive Research, Equality, Diversity and Inclusivity (EDI), Digital and Methodological advice.</a:t>
            </a:r>
            <a:endParaRPr lang="en-US" sz="1500" dirty="0">
              <a:ea typeface="+mn-lt"/>
              <a:cs typeface="Calibri" panose="020F0502020204030204"/>
            </a:endParaRP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316825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76" y="219525"/>
            <a:ext cx="7886700" cy="649100"/>
          </a:xfrm>
        </p:spPr>
        <p:txBody>
          <a:bodyPr>
            <a:normAutofit/>
          </a:bodyPr>
          <a:lstStyle/>
          <a:p>
            <a:r>
              <a:rPr lang="en-GB" sz="1800" b="1" dirty="0">
                <a:solidFill>
                  <a:srgbClr val="EA5D4E"/>
                </a:solidFill>
                <a:ea typeface="+mn-lt"/>
                <a:cs typeface="Calibri" panose="020F0502020204030204"/>
              </a:rPr>
              <a:t>Project Areas</a:t>
            </a:r>
            <a:endParaRPr lang="en-GB" sz="1800" b="1" dirty="0">
              <a:cs typeface="Arial"/>
            </a:endParaRPr>
          </a:p>
        </p:txBody>
      </p:sp>
      <p:sp>
        <p:nvSpPr>
          <p:cNvPr id="3" name="Content Placeholder 2"/>
          <p:cNvSpPr>
            <a:spLocks noGrp="1"/>
          </p:cNvSpPr>
          <p:nvPr>
            <p:ph idx="1"/>
          </p:nvPr>
        </p:nvSpPr>
        <p:spPr>
          <a:xfrm>
            <a:off x="426348" y="886794"/>
            <a:ext cx="6945559" cy="3842735"/>
          </a:xfrm>
        </p:spPr>
        <p:txBody>
          <a:bodyPr vert="horz" lIns="68580" tIns="34290" rIns="68580" bIns="34290" rtlCol="0" anchor="t">
            <a:normAutofit/>
          </a:bodyPr>
          <a:lstStyle/>
          <a:p>
            <a:pPr marL="214313" indent="-214313" defTabSz="342900" fontAlgn="base">
              <a:lnSpc>
                <a:spcPct val="120000"/>
              </a:lnSpc>
              <a:spcBef>
                <a:spcPts val="0"/>
              </a:spcBef>
              <a:spcAft>
                <a:spcPts val="450"/>
              </a:spcAft>
              <a:defRPr/>
            </a:pPr>
            <a:r>
              <a:rPr lang="en-US" sz="1400" dirty="0">
                <a:solidFill>
                  <a:schemeClr val="tx1"/>
                </a:solidFill>
                <a:ea typeface="+mn-lt"/>
                <a:cs typeface="Calibri" panose="020F0502020204030204"/>
              </a:rPr>
              <a:t>We are looking for experimental medicine / early phase translational research projects that are:</a:t>
            </a:r>
          </a:p>
          <a:p>
            <a:pPr lvl="1" defTabSz="342900" fontAlgn="base">
              <a:lnSpc>
                <a:spcPct val="120000"/>
              </a:lnSpc>
              <a:spcBef>
                <a:spcPts val="0"/>
              </a:spcBef>
              <a:spcAft>
                <a:spcPts val="450"/>
              </a:spcAft>
              <a:buFont typeface="Courier New" panose="02070309020205020404" pitchFamily="49" charset="0"/>
              <a:buChar char="o"/>
              <a:defRPr/>
            </a:pPr>
            <a:r>
              <a:rPr lang="en-US" sz="1400" dirty="0">
                <a:solidFill>
                  <a:schemeClr val="tx1"/>
                </a:solidFill>
                <a:ea typeface="+mn-lt"/>
                <a:cs typeface="Calibri" panose="020F0502020204030204"/>
              </a:rPr>
              <a:t>Focused on your </a:t>
            </a:r>
            <a:r>
              <a:rPr lang="en-US" sz="1400" b="1" dirty="0">
                <a:solidFill>
                  <a:schemeClr val="tx1"/>
                </a:solidFill>
                <a:ea typeface="+mn-lt"/>
                <a:cs typeface="Calibri" panose="020F0502020204030204"/>
              </a:rPr>
              <a:t>area of interest and expertise</a:t>
            </a:r>
            <a:r>
              <a:rPr lang="en-US" sz="1400" dirty="0">
                <a:solidFill>
                  <a:schemeClr val="tx1"/>
                </a:solidFill>
                <a:ea typeface="+mn-lt"/>
                <a:cs typeface="Calibri" panose="020F0502020204030204"/>
              </a:rPr>
              <a:t>.</a:t>
            </a:r>
          </a:p>
          <a:p>
            <a:pPr lvl="1" defTabSz="342900" fontAlgn="base">
              <a:lnSpc>
                <a:spcPct val="120000"/>
              </a:lnSpc>
              <a:spcBef>
                <a:spcPts val="0"/>
              </a:spcBef>
              <a:spcAft>
                <a:spcPts val="450"/>
              </a:spcAft>
              <a:buFont typeface="Courier New" panose="02070309020205020404" pitchFamily="49" charset="0"/>
              <a:buChar char="o"/>
              <a:defRPr/>
            </a:pPr>
            <a:r>
              <a:rPr lang="en-US" sz="1200" b="1" dirty="0">
                <a:solidFill>
                  <a:schemeClr val="tx1"/>
                </a:solidFill>
                <a:ea typeface="+mn-lt"/>
                <a:cs typeface="Calibri" panose="020F0502020204030204"/>
              </a:rPr>
              <a:t>A</a:t>
            </a:r>
            <a:r>
              <a:rPr lang="en-US" sz="1400" b="1" dirty="0">
                <a:solidFill>
                  <a:schemeClr val="tx1"/>
                </a:solidFill>
                <a:ea typeface="+mn-lt"/>
                <a:cs typeface="Calibri" panose="020F0502020204030204"/>
              </a:rPr>
              <a:t>lign with BRC strategic objectives and themes</a:t>
            </a:r>
            <a:r>
              <a:rPr lang="en-US" sz="1400" dirty="0">
                <a:solidFill>
                  <a:schemeClr val="tx1"/>
                </a:solidFill>
                <a:ea typeface="+mn-lt"/>
                <a:cs typeface="Calibri" panose="020F0502020204030204"/>
              </a:rPr>
              <a:t>, ensuring a mutually beneficial collaboration. </a:t>
            </a:r>
          </a:p>
          <a:p>
            <a:pPr marL="457200" lvl="1" indent="0" defTabSz="342900" fontAlgn="base">
              <a:lnSpc>
                <a:spcPct val="120000"/>
              </a:lnSpc>
              <a:spcBef>
                <a:spcPts val="0"/>
              </a:spcBef>
              <a:spcAft>
                <a:spcPts val="450"/>
              </a:spcAft>
              <a:buNone/>
              <a:defRPr/>
            </a:pPr>
            <a:endParaRPr lang="en-US" sz="1400" dirty="0">
              <a:solidFill>
                <a:schemeClr val="tx1"/>
              </a:solidFill>
              <a:ea typeface="+mn-lt"/>
              <a:cs typeface="Calibri" panose="020F0502020204030204"/>
            </a:endParaRPr>
          </a:p>
          <a:p>
            <a:pPr marL="214313" indent="-214313" defTabSz="342900" fontAlgn="base">
              <a:lnSpc>
                <a:spcPct val="120000"/>
              </a:lnSpc>
              <a:spcBef>
                <a:spcPts val="0"/>
              </a:spcBef>
              <a:spcAft>
                <a:spcPts val="450"/>
              </a:spcAft>
              <a:defRPr/>
            </a:pPr>
            <a:r>
              <a:rPr lang="en-US" sz="1400" dirty="0">
                <a:solidFill>
                  <a:schemeClr val="tx1"/>
                </a:solidFill>
                <a:ea typeface="+mn-lt"/>
                <a:cs typeface="Calibri" panose="020F0502020204030204"/>
              </a:rPr>
              <a:t>This award is designed to build your skills in early phase trials through hands-on, </a:t>
            </a:r>
            <a:r>
              <a:rPr lang="en-US" sz="1400" b="1" dirty="0">
                <a:solidFill>
                  <a:schemeClr val="tx1"/>
                </a:solidFill>
                <a:ea typeface="+mn-lt"/>
                <a:cs typeface="Calibri" panose="020F0502020204030204"/>
              </a:rPr>
              <a:t>on-the-job training</a:t>
            </a:r>
            <a:r>
              <a:rPr lang="en-US" sz="1400" dirty="0">
                <a:solidFill>
                  <a:schemeClr val="tx1"/>
                </a:solidFill>
                <a:ea typeface="+mn-lt"/>
                <a:cs typeface="Calibri" panose="020F0502020204030204"/>
              </a:rPr>
              <a:t>. </a:t>
            </a:r>
          </a:p>
          <a:p>
            <a:pPr marL="0" indent="0" defTabSz="342900" fontAlgn="base">
              <a:lnSpc>
                <a:spcPct val="120000"/>
              </a:lnSpc>
              <a:spcBef>
                <a:spcPts val="0"/>
              </a:spcBef>
              <a:spcAft>
                <a:spcPts val="450"/>
              </a:spcAft>
              <a:buNone/>
              <a:defRPr/>
            </a:pPr>
            <a:endParaRPr lang="en-US" sz="1400" dirty="0">
              <a:solidFill>
                <a:schemeClr val="tx1"/>
              </a:solidFill>
              <a:ea typeface="+mn-lt"/>
              <a:cs typeface="Calibri" panose="020F0502020204030204"/>
            </a:endParaRPr>
          </a:p>
          <a:p>
            <a:pPr marL="214313" indent="-214313" defTabSz="342900" fontAlgn="base">
              <a:lnSpc>
                <a:spcPct val="120000"/>
              </a:lnSpc>
              <a:spcBef>
                <a:spcPts val="0"/>
              </a:spcBef>
              <a:spcAft>
                <a:spcPts val="450"/>
              </a:spcAft>
              <a:defRPr/>
            </a:pPr>
            <a:r>
              <a:rPr lang="en-US" sz="1400" dirty="0">
                <a:solidFill>
                  <a:schemeClr val="tx1"/>
                </a:solidFill>
                <a:ea typeface="+mn-lt"/>
                <a:cs typeface="Calibri" panose="020F0502020204030204"/>
              </a:rPr>
              <a:t>Proposals that </a:t>
            </a:r>
            <a:r>
              <a:rPr lang="en-US" sz="1400" b="1" dirty="0">
                <a:solidFill>
                  <a:schemeClr val="tx1"/>
                </a:solidFill>
                <a:ea typeface="+mn-lt"/>
                <a:cs typeface="Calibri" panose="020F0502020204030204"/>
              </a:rPr>
              <a:t>complement existing early-phase trials or projects </a:t>
            </a:r>
            <a:r>
              <a:rPr lang="en-US" sz="1400" dirty="0">
                <a:solidFill>
                  <a:schemeClr val="tx1"/>
                </a:solidFill>
                <a:ea typeface="+mn-lt"/>
                <a:cs typeface="Calibri" panose="020F0502020204030204"/>
              </a:rPr>
              <a:t>within the Manchester BRC/CRF would be welcomed and encouraged, as they can provide additional support and resources for your research.  </a:t>
            </a:r>
            <a:endParaRPr lang="en-GB" sz="1400" dirty="0">
              <a:solidFill>
                <a:schemeClr val="tx1"/>
              </a:solidFill>
              <a:ea typeface="+mn-lt"/>
              <a:cs typeface="Calibri" panose="020F0502020204030204"/>
            </a:endParaRPr>
          </a:p>
        </p:txBody>
      </p:sp>
      <p:pic>
        <p:nvPicPr>
          <p:cNvPr id="2050" name="Picture 2" descr="ideaa - CorProtegit">
            <a:extLst>
              <a:ext uri="{FF2B5EF4-FFF2-40B4-BE49-F238E27FC236}">
                <a16:creationId xmlns:a16="http://schemas.microsoft.com/office/drawing/2014/main" id="{7224B970-D35F-44E3-625C-6B88B2C7C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990" y="1613601"/>
            <a:ext cx="1345745" cy="1345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751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902" y="1001617"/>
            <a:ext cx="7886700" cy="3363818"/>
          </a:xfrm>
        </p:spPr>
        <p:txBody>
          <a:bodyPr>
            <a:normAutofit lnSpcReduction="10000"/>
          </a:bodyPr>
          <a:lstStyle/>
          <a:p>
            <a:r>
              <a:rPr lang="en-GB" sz="1400" b="1" dirty="0">
                <a:solidFill>
                  <a:schemeClr val="tx1"/>
                </a:solidFill>
              </a:rPr>
              <a:t>Interest: </a:t>
            </a:r>
            <a:r>
              <a:rPr lang="en-GB" sz="1400" dirty="0">
                <a:solidFill>
                  <a:schemeClr val="tx1"/>
                </a:solidFill>
              </a:rPr>
              <a:t>Gene sequencing and polygenic risk scores (focus on developing and utilising polygenic risk scores which assess genetic risk factors for developing medical conditions. </a:t>
            </a:r>
          </a:p>
          <a:p>
            <a:r>
              <a:rPr lang="en-GB" sz="1400" b="1" dirty="0">
                <a:solidFill>
                  <a:schemeClr val="tx1"/>
                </a:solidFill>
              </a:rPr>
              <a:t>Approach: </a:t>
            </a:r>
            <a:r>
              <a:rPr lang="en-GB" sz="1400" dirty="0">
                <a:solidFill>
                  <a:schemeClr val="tx1"/>
                </a:solidFill>
              </a:rPr>
              <a:t>Collaborate with Professor Andrew Morris and leverage datasets from his work within the Inflammation cluster. </a:t>
            </a:r>
          </a:p>
          <a:p>
            <a:r>
              <a:rPr lang="en-GB" sz="1400" b="1" dirty="0">
                <a:solidFill>
                  <a:schemeClr val="tx1"/>
                </a:solidFill>
              </a:rPr>
              <a:t>Analysis:</a:t>
            </a:r>
            <a:r>
              <a:rPr lang="en-GB" sz="1400" dirty="0">
                <a:solidFill>
                  <a:schemeClr val="tx1"/>
                </a:solidFill>
              </a:rPr>
              <a:t> In the middle of year 2 you will start to write a grant on the type of area you wish to pursue in further research.</a:t>
            </a:r>
          </a:p>
          <a:p>
            <a:r>
              <a:rPr lang="en-GB" sz="1400" b="1" dirty="0">
                <a:solidFill>
                  <a:schemeClr val="tx1"/>
                </a:solidFill>
              </a:rPr>
              <a:t>Link to Research Facilities: </a:t>
            </a:r>
            <a:r>
              <a:rPr lang="en-GB" sz="1400" dirty="0">
                <a:solidFill>
                  <a:schemeClr val="tx1"/>
                </a:solidFill>
              </a:rPr>
              <a:t>Engage with commercial clinical trials or related fields (e.g., rheumatology) to integrate research with real-world applications.</a:t>
            </a:r>
          </a:p>
          <a:p>
            <a:r>
              <a:rPr lang="en-GB" sz="1400" b="1" dirty="0">
                <a:solidFill>
                  <a:schemeClr val="tx1"/>
                </a:solidFill>
              </a:rPr>
              <a:t>Mentorship and Collaboration: </a:t>
            </a:r>
            <a:r>
              <a:rPr lang="en-GB" sz="1400" dirty="0">
                <a:solidFill>
                  <a:schemeClr val="tx1"/>
                </a:solidFill>
              </a:rPr>
              <a:t>Link in with Ben Parker as a mentor and work with the CRF on clinical trials (e.g., rare conditions)</a:t>
            </a:r>
          </a:p>
          <a:p>
            <a:r>
              <a:rPr lang="en-GB" sz="1400" b="1" dirty="0">
                <a:solidFill>
                  <a:schemeClr val="tx1"/>
                </a:solidFill>
              </a:rPr>
              <a:t>Training: </a:t>
            </a:r>
            <a:r>
              <a:rPr lang="en-GB" sz="1400" dirty="0">
                <a:solidFill>
                  <a:schemeClr val="tx1"/>
                </a:solidFill>
              </a:rPr>
              <a:t>Participate in investigator meetings and gain in-depth knowledge of trial processes to further your skills in translational medicine. </a:t>
            </a:r>
          </a:p>
          <a:p>
            <a:r>
              <a:rPr lang="en-GB" sz="1400" b="1" dirty="0">
                <a:solidFill>
                  <a:schemeClr val="tx1"/>
                </a:solidFill>
              </a:rPr>
              <a:t>Future Work: Pursue opportunities as a </a:t>
            </a:r>
            <a:r>
              <a:rPr lang="en-GB" sz="1400" dirty="0">
                <a:solidFill>
                  <a:schemeClr val="tx1"/>
                </a:solidFill>
              </a:rPr>
              <a:t>Co-Investigator on trials and expand into broader EM projects. </a:t>
            </a:r>
          </a:p>
        </p:txBody>
      </p:sp>
      <p:sp>
        <p:nvSpPr>
          <p:cNvPr id="4" name="Title 1">
            <a:extLst>
              <a:ext uri="{FF2B5EF4-FFF2-40B4-BE49-F238E27FC236}">
                <a16:creationId xmlns:a16="http://schemas.microsoft.com/office/drawing/2014/main" id="{63F82B19-4086-6611-9E55-B4DBD51B84E8}"/>
              </a:ext>
            </a:extLst>
          </p:cNvPr>
          <p:cNvSpPr txBox="1">
            <a:spLocks/>
          </p:cNvSpPr>
          <p:nvPr/>
        </p:nvSpPr>
        <p:spPr>
          <a:xfrm>
            <a:off x="547069" y="259306"/>
            <a:ext cx="7886700" cy="649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kern="1200" baseline="0" dirty="0">
                <a:solidFill>
                  <a:srgbClr val="193E72"/>
                </a:solidFill>
                <a:latin typeface="Arial" panose="020B0604020202020204" pitchFamily="34" charset="0"/>
                <a:ea typeface="+mj-ea"/>
                <a:cs typeface="Arial" panose="020B0604020202020204" pitchFamily="34" charset="0"/>
              </a:defRPr>
            </a:lvl1pPr>
          </a:lstStyle>
          <a:p>
            <a:r>
              <a:rPr lang="en-GB" sz="1800" b="1" dirty="0">
                <a:solidFill>
                  <a:srgbClr val="EA5D4E"/>
                </a:solidFill>
                <a:ea typeface="+mn-lt"/>
                <a:cs typeface="Calibri" panose="020F0502020204030204"/>
              </a:rPr>
              <a:t>Examples of Potential Project Ideas</a:t>
            </a:r>
            <a:endParaRPr lang="en-GB" sz="1800" b="1" dirty="0">
              <a:cs typeface="Arial"/>
            </a:endParaRPr>
          </a:p>
        </p:txBody>
      </p:sp>
    </p:spTree>
    <p:extLst>
      <p:ext uri="{BB962C8B-B14F-4D97-AF65-F5344CB8AC3E}">
        <p14:creationId xmlns:p14="http://schemas.microsoft.com/office/powerpoint/2010/main" val="3550923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53065"/>
            <a:ext cx="7886700" cy="3363818"/>
          </a:xfrm>
        </p:spPr>
        <p:txBody>
          <a:bodyPr>
            <a:normAutofit lnSpcReduction="10000"/>
          </a:bodyPr>
          <a:lstStyle/>
          <a:p>
            <a:r>
              <a:rPr lang="en-GB" sz="1400" b="1" dirty="0">
                <a:solidFill>
                  <a:schemeClr val="tx1"/>
                </a:solidFill>
              </a:rPr>
              <a:t>Polygenic Risk Scores - </a:t>
            </a:r>
            <a:r>
              <a:rPr lang="en-US" sz="1400" dirty="0">
                <a:solidFill>
                  <a:schemeClr val="tx1"/>
                </a:solidFill>
              </a:rPr>
              <a:t>Exploring genetic risk factors and their role in predicting the likelihood of developing medical conditions.</a:t>
            </a:r>
            <a:endParaRPr lang="en-GB" sz="1400" dirty="0">
              <a:solidFill>
                <a:schemeClr val="tx1"/>
              </a:solidFill>
            </a:endParaRPr>
          </a:p>
          <a:p>
            <a:r>
              <a:rPr lang="en-GB" sz="1400" b="1" dirty="0">
                <a:solidFill>
                  <a:schemeClr val="tx1"/>
                </a:solidFill>
              </a:rPr>
              <a:t>Adherence - </a:t>
            </a:r>
            <a:r>
              <a:rPr lang="en-US" sz="1400" dirty="0">
                <a:solidFill>
                  <a:schemeClr val="tx1"/>
                </a:solidFill>
              </a:rPr>
              <a:t>Investigating factors that influence patient adherence to treatment plans and interventions.</a:t>
            </a:r>
            <a:endParaRPr lang="en-GB" sz="1400" dirty="0">
              <a:solidFill>
                <a:schemeClr val="tx1"/>
              </a:solidFill>
            </a:endParaRPr>
          </a:p>
          <a:p>
            <a:r>
              <a:rPr lang="en-GB" sz="1400" b="1" dirty="0">
                <a:solidFill>
                  <a:schemeClr val="tx1"/>
                </a:solidFill>
              </a:rPr>
              <a:t>Digital Interventions or Data Resources – </a:t>
            </a:r>
            <a:r>
              <a:rPr lang="en-GB" sz="1400" dirty="0">
                <a:solidFill>
                  <a:schemeClr val="tx1"/>
                </a:solidFill>
              </a:rPr>
              <a:t>Harnessing digital technologies and data resources to improve health outcomes and research efficiency.</a:t>
            </a:r>
          </a:p>
          <a:p>
            <a:r>
              <a:rPr lang="en-GB" sz="1400" b="1" dirty="0">
                <a:solidFill>
                  <a:schemeClr val="tx1"/>
                </a:solidFill>
              </a:rPr>
              <a:t>Under-Represented Communities and Health Inequalities </a:t>
            </a:r>
            <a:r>
              <a:rPr lang="en-GB" sz="1400" dirty="0">
                <a:solidFill>
                  <a:schemeClr val="tx1"/>
                </a:solidFill>
              </a:rPr>
              <a:t>- </a:t>
            </a:r>
            <a:r>
              <a:rPr lang="en-US" sz="1400" dirty="0">
                <a:solidFill>
                  <a:schemeClr val="tx1"/>
                </a:solidFill>
              </a:rPr>
              <a:t>Addressing disparities in healthcare access and outcomes among under-represented communities.</a:t>
            </a:r>
            <a:endParaRPr lang="en-GB" sz="1400" dirty="0">
              <a:solidFill>
                <a:schemeClr val="tx1"/>
              </a:solidFill>
            </a:endParaRPr>
          </a:p>
          <a:p>
            <a:r>
              <a:rPr lang="en-GB" sz="1400" b="1" dirty="0">
                <a:solidFill>
                  <a:schemeClr val="tx1"/>
                </a:solidFill>
              </a:rPr>
              <a:t>Fatigue</a:t>
            </a:r>
            <a:r>
              <a:rPr lang="en-GB" sz="1400" dirty="0">
                <a:solidFill>
                  <a:schemeClr val="tx1"/>
                </a:solidFill>
              </a:rPr>
              <a:t> - R</a:t>
            </a:r>
            <a:r>
              <a:rPr lang="en-US" sz="1400" dirty="0" err="1">
                <a:solidFill>
                  <a:schemeClr val="tx1"/>
                </a:solidFill>
              </a:rPr>
              <a:t>esearch</a:t>
            </a:r>
            <a:r>
              <a:rPr lang="en-US" sz="1400" dirty="0">
                <a:solidFill>
                  <a:schemeClr val="tx1"/>
                </a:solidFill>
              </a:rPr>
              <a:t> the causes, impact, and management of fatigue in various patient populations.</a:t>
            </a:r>
            <a:endParaRPr lang="en-GB" sz="1400" dirty="0">
              <a:solidFill>
                <a:schemeClr val="tx1"/>
              </a:solidFill>
            </a:endParaRPr>
          </a:p>
          <a:p>
            <a:r>
              <a:rPr lang="en-GB" sz="1400" b="1" dirty="0">
                <a:solidFill>
                  <a:schemeClr val="tx1"/>
                </a:solidFill>
              </a:rPr>
              <a:t>Adult and children’s research </a:t>
            </a:r>
            <a:r>
              <a:rPr lang="en-GB" sz="1400" dirty="0">
                <a:solidFill>
                  <a:schemeClr val="tx1"/>
                </a:solidFill>
              </a:rPr>
              <a:t>- </a:t>
            </a:r>
            <a:r>
              <a:rPr lang="en-US" sz="1400" dirty="0">
                <a:solidFill>
                  <a:schemeClr val="tx1"/>
                </a:solidFill>
              </a:rPr>
              <a:t>Focusing on both adult and </a:t>
            </a:r>
            <a:r>
              <a:rPr lang="en-US" sz="1400" dirty="0" err="1">
                <a:solidFill>
                  <a:schemeClr val="tx1"/>
                </a:solidFill>
              </a:rPr>
              <a:t>paediatric</a:t>
            </a:r>
            <a:r>
              <a:rPr lang="en-US" sz="1400" dirty="0">
                <a:solidFill>
                  <a:schemeClr val="tx1"/>
                </a:solidFill>
              </a:rPr>
              <a:t> populations in EM and clinical research.</a:t>
            </a:r>
            <a:endParaRPr lang="en-GB" sz="1400" dirty="0">
              <a:solidFill>
                <a:schemeClr val="tx1"/>
              </a:solidFill>
            </a:endParaRPr>
          </a:p>
          <a:p>
            <a:pPr>
              <a:lnSpc>
                <a:spcPct val="100000"/>
              </a:lnSpc>
            </a:pPr>
            <a:r>
              <a:rPr lang="en-GB" sz="1400" b="1" dirty="0">
                <a:solidFill>
                  <a:schemeClr val="tx1"/>
                </a:solidFill>
              </a:rPr>
              <a:t>Patient and Public Involvement and Engagement (PPIE)</a:t>
            </a:r>
            <a:r>
              <a:rPr lang="en-US" sz="1100" b="1" dirty="0"/>
              <a:t> </a:t>
            </a:r>
            <a:r>
              <a:rPr lang="en-US" sz="1100" dirty="0"/>
              <a:t>- </a:t>
            </a:r>
            <a:r>
              <a:rPr lang="en-US" sz="1400" dirty="0">
                <a:solidFill>
                  <a:schemeClr val="tx1"/>
                </a:solidFill>
              </a:rPr>
              <a:t>Ensuring meaningful patient and public involvement in the design, conduct, and dissemination of research.</a:t>
            </a:r>
            <a:endParaRPr lang="en-GB" sz="1400" dirty="0">
              <a:solidFill>
                <a:schemeClr val="tx1"/>
              </a:solidFill>
            </a:endParaRPr>
          </a:p>
          <a:p>
            <a:endParaRPr lang="en-GB" dirty="0"/>
          </a:p>
          <a:p>
            <a:endParaRPr lang="en-GB" dirty="0"/>
          </a:p>
          <a:p>
            <a:endParaRPr lang="en-GB" dirty="0"/>
          </a:p>
        </p:txBody>
      </p:sp>
      <p:sp>
        <p:nvSpPr>
          <p:cNvPr id="5" name="TextBox 4">
            <a:extLst>
              <a:ext uri="{FF2B5EF4-FFF2-40B4-BE49-F238E27FC236}">
                <a16:creationId xmlns:a16="http://schemas.microsoft.com/office/drawing/2014/main" id="{752EF145-8D32-BE03-1910-41383B738AD7}"/>
              </a:ext>
            </a:extLst>
          </p:cNvPr>
          <p:cNvSpPr txBox="1"/>
          <p:nvPr/>
        </p:nvSpPr>
        <p:spPr>
          <a:xfrm>
            <a:off x="628650" y="462475"/>
            <a:ext cx="4572000" cy="369332"/>
          </a:xfrm>
          <a:prstGeom prst="rect">
            <a:avLst/>
          </a:prstGeom>
          <a:noFill/>
        </p:spPr>
        <p:txBody>
          <a:bodyPr wrap="square">
            <a:spAutoFit/>
          </a:bodyPr>
          <a:lstStyle/>
          <a:p>
            <a:r>
              <a:rPr lang="en-GB" sz="1800" b="1" dirty="0">
                <a:solidFill>
                  <a:srgbClr val="EA5D4E"/>
                </a:solidFill>
                <a:ea typeface="+mn-lt"/>
                <a:cs typeface="Calibri" panose="020F0502020204030204"/>
              </a:rPr>
              <a:t>Cross-Cutting Themes</a:t>
            </a:r>
            <a:endParaRPr lang="en-GB" dirty="0"/>
          </a:p>
        </p:txBody>
      </p:sp>
    </p:spTree>
    <p:extLst>
      <p:ext uri="{BB962C8B-B14F-4D97-AF65-F5344CB8AC3E}">
        <p14:creationId xmlns:p14="http://schemas.microsoft.com/office/powerpoint/2010/main" val="78209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032" y="66215"/>
            <a:ext cx="7886700" cy="649100"/>
          </a:xfrm>
        </p:spPr>
        <p:txBody>
          <a:bodyPr>
            <a:normAutofit/>
          </a:bodyPr>
          <a:lstStyle/>
          <a:p>
            <a:r>
              <a:rPr lang="en-GB" sz="1800" b="1" dirty="0">
                <a:solidFill>
                  <a:srgbClr val="EA5D4E"/>
                </a:solidFill>
                <a:ea typeface="+mn-lt"/>
                <a:cs typeface="Calibri" panose="020F0502020204030204"/>
              </a:rPr>
              <a:t>Successful CRIS Awardees in 2024</a:t>
            </a:r>
            <a:endParaRPr lang="en-GB" sz="1800" b="1" dirty="0">
              <a:cs typeface="Arial"/>
            </a:endParaRPr>
          </a:p>
        </p:txBody>
      </p:sp>
      <p:graphicFrame>
        <p:nvGraphicFramePr>
          <p:cNvPr id="3" name="Table 2">
            <a:extLst>
              <a:ext uri="{FF2B5EF4-FFF2-40B4-BE49-F238E27FC236}">
                <a16:creationId xmlns:a16="http://schemas.microsoft.com/office/drawing/2014/main" id="{11AA96E4-4C8A-8094-1526-60822C041A0A}"/>
              </a:ext>
            </a:extLst>
          </p:cNvPr>
          <p:cNvGraphicFramePr>
            <a:graphicFrameLocks noGrp="1"/>
          </p:cNvGraphicFramePr>
          <p:nvPr>
            <p:extLst>
              <p:ext uri="{D42A27DB-BD31-4B8C-83A1-F6EECF244321}">
                <p14:modId xmlns:p14="http://schemas.microsoft.com/office/powerpoint/2010/main" val="952121614"/>
              </p:ext>
            </p:extLst>
          </p:nvPr>
        </p:nvGraphicFramePr>
        <p:xfrm>
          <a:off x="332217" y="750693"/>
          <a:ext cx="8181546" cy="3707589"/>
        </p:xfrm>
        <a:graphic>
          <a:graphicData uri="http://schemas.openxmlformats.org/drawingml/2006/table">
            <a:tbl>
              <a:tblPr firstRow="1" bandRow="1">
                <a:tableStyleId>{5C22544A-7EE6-4342-B048-85BDC9FD1C3A}</a:tableStyleId>
              </a:tblPr>
              <a:tblGrid>
                <a:gridCol w="3087170">
                  <a:extLst>
                    <a:ext uri="{9D8B030D-6E8A-4147-A177-3AD203B41FA5}">
                      <a16:colId xmlns:a16="http://schemas.microsoft.com/office/drawing/2014/main" val="3213023740"/>
                    </a:ext>
                  </a:extLst>
                </a:gridCol>
                <a:gridCol w="3086604">
                  <a:extLst>
                    <a:ext uri="{9D8B030D-6E8A-4147-A177-3AD203B41FA5}">
                      <a16:colId xmlns:a16="http://schemas.microsoft.com/office/drawing/2014/main" val="3550231317"/>
                    </a:ext>
                  </a:extLst>
                </a:gridCol>
                <a:gridCol w="2007772">
                  <a:extLst>
                    <a:ext uri="{9D8B030D-6E8A-4147-A177-3AD203B41FA5}">
                      <a16:colId xmlns:a16="http://schemas.microsoft.com/office/drawing/2014/main" val="3616321200"/>
                    </a:ext>
                  </a:extLst>
                </a:gridCol>
              </a:tblGrid>
              <a:tr h="281019">
                <a:tc>
                  <a:txBody>
                    <a:bodyPr/>
                    <a:lstStyle/>
                    <a:p>
                      <a:pPr algn="ctr"/>
                      <a:r>
                        <a:rPr lang="en-GB" sz="1200" dirty="0"/>
                        <a:t>Awardee</a:t>
                      </a:r>
                    </a:p>
                  </a:txBody>
                  <a:tcPr/>
                </a:tc>
                <a:tc>
                  <a:txBody>
                    <a:bodyPr/>
                    <a:lstStyle/>
                    <a:p>
                      <a:pPr algn="ctr"/>
                      <a:r>
                        <a:rPr lang="en-GB" sz="1200" dirty="0"/>
                        <a:t>Project</a:t>
                      </a:r>
                    </a:p>
                  </a:txBody>
                  <a:tcPr/>
                </a:tc>
                <a:tc>
                  <a:txBody>
                    <a:bodyPr/>
                    <a:lstStyle/>
                    <a:p>
                      <a:pPr algn="ctr"/>
                      <a:r>
                        <a:rPr lang="en-GB" sz="1200" dirty="0"/>
                        <a:t>BRC Theme</a:t>
                      </a:r>
                    </a:p>
                  </a:txBody>
                  <a:tcPr/>
                </a:tc>
                <a:extLst>
                  <a:ext uri="{0D108BD9-81ED-4DB2-BD59-A6C34878D82A}">
                    <a16:rowId xmlns:a16="http://schemas.microsoft.com/office/drawing/2014/main" val="29013641"/>
                  </a:ext>
                </a:extLst>
              </a:tr>
              <a:tr h="562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effectLst/>
                          <a:latin typeface="Arial" panose="020B0604020202020204" pitchFamily="34" charset="0"/>
                          <a:ea typeface="+mn-ea"/>
                          <a:cs typeface="Arial" panose="020B0604020202020204" pitchFamily="34" charset="0"/>
                        </a:rPr>
                        <a:t>Paul Marsden,</a:t>
                      </a:r>
                      <a:r>
                        <a:rPr lang="en-GB" sz="1000" kern="1200" dirty="0">
                          <a:solidFill>
                            <a:schemeClr val="dk1"/>
                          </a:solidFill>
                          <a:effectLst/>
                          <a:latin typeface="Arial" panose="020B0604020202020204" pitchFamily="34" charset="0"/>
                          <a:ea typeface="+mn-ea"/>
                          <a:cs typeface="Arial" panose="020B0604020202020204" pitchFamily="34" charset="0"/>
                        </a:rPr>
                        <a:t> Honorary Senior Lecturer &amp; Consultant Physician in Respiratory Medicine, at MFT</a:t>
                      </a:r>
                      <a:endParaRPr lang="en-GB" sz="1000" b="0" i="0" dirty="0">
                        <a:solidFill>
                          <a:schemeClr val="tx1"/>
                        </a:solidFill>
                        <a:effectLst/>
                        <a:latin typeface="Arial" panose="020B0604020202020204" pitchFamily="34" charset="0"/>
                        <a:cs typeface="Arial" panose="020B0604020202020204" pitchFamily="34" charset="0"/>
                      </a:endParaRPr>
                    </a:p>
                  </a:txBody>
                  <a:tcPr/>
                </a:tc>
                <a:tc>
                  <a:txBody>
                    <a:bodyPr/>
                    <a:lstStyle/>
                    <a:p>
                      <a:pPr algn="l"/>
                      <a:r>
                        <a:rPr lang="en-GB" sz="1000" dirty="0">
                          <a:effectLst/>
                          <a:latin typeface="Arial" panose="020B0604020202020204" pitchFamily="34" charset="0"/>
                          <a:ea typeface="Calibri" panose="020F0502020204030204" pitchFamily="34" charset="0"/>
                          <a:cs typeface="Arial" panose="020B0604020202020204" pitchFamily="34" charset="0"/>
                        </a:rPr>
                        <a:t>Neural Correlates of Low Dose Opioid Therapy in Refractory Chronic Cough.</a:t>
                      </a:r>
                    </a:p>
                    <a:p>
                      <a:pPr algn="l"/>
                      <a:r>
                        <a:rPr lang="en-GB"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l"/>
                      <a:r>
                        <a:rPr lang="en-GB" sz="1000" dirty="0">
                          <a:effectLst/>
                          <a:latin typeface="Arial" panose="020B0604020202020204" pitchFamily="34" charset="0"/>
                          <a:ea typeface="Calibri" panose="020F0502020204030204" pitchFamily="34" charset="0"/>
                          <a:cs typeface="Arial" panose="020B0604020202020204" pitchFamily="34" charset="0"/>
                        </a:rPr>
                        <a:t>Respiratory Medicine</a:t>
                      </a:r>
                    </a:p>
                  </a:txBody>
                  <a:tcPr marL="68580" marR="68580" marT="0" marB="0"/>
                </a:tc>
                <a:extLst>
                  <a:ext uri="{0D108BD9-81ED-4DB2-BD59-A6C34878D82A}">
                    <a16:rowId xmlns:a16="http://schemas.microsoft.com/office/drawing/2014/main" val="3199047746"/>
                  </a:ext>
                </a:extLst>
              </a:tr>
              <a:tr h="625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effectLst/>
                          <a:latin typeface="Arial" panose="020B0604020202020204" pitchFamily="34" charset="0"/>
                          <a:ea typeface="+mn-ea"/>
                          <a:cs typeface="Arial" panose="020B0604020202020204" pitchFamily="34" charset="0"/>
                        </a:rPr>
                        <a:t>Laura Jane Forker</a:t>
                      </a:r>
                      <a:r>
                        <a:rPr lang="en-GB" sz="1000" kern="1200" dirty="0">
                          <a:solidFill>
                            <a:schemeClr val="dk1"/>
                          </a:solidFill>
                          <a:effectLst/>
                          <a:latin typeface="Arial" panose="020B0604020202020204" pitchFamily="34" charset="0"/>
                          <a:ea typeface="+mn-ea"/>
                          <a:cs typeface="Arial" panose="020B0604020202020204" pitchFamily="34" charset="0"/>
                        </a:rPr>
                        <a:t>, Honorary Senior Lecturer in Cancer Sciences &amp; Consultant Clinical Oncologist at The Christie</a:t>
                      </a:r>
                    </a:p>
                  </a:txBody>
                  <a:tcPr/>
                </a:tc>
                <a:tc>
                  <a:txBody>
                    <a:bodyPr/>
                    <a:lstStyle/>
                    <a:p>
                      <a:pPr algn="l"/>
                      <a:r>
                        <a:rPr lang="en-GB" sz="1000" dirty="0">
                          <a:effectLst/>
                          <a:latin typeface="Arial" panose="020B0604020202020204" pitchFamily="34" charset="0"/>
                          <a:ea typeface="Calibri" panose="020F0502020204030204" pitchFamily="34" charset="0"/>
                          <a:cs typeface="Arial" panose="020B0604020202020204" pitchFamily="34" charset="0"/>
                        </a:rPr>
                        <a:t>A phase 1 study of carbogen and nicotinamide with stereotactic MR guided adaptive radiotherapy (</a:t>
                      </a:r>
                      <a:r>
                        <a:rPr lang="en-GB" sz="1000" dirty="0" err="1">
                          <a:effectLst/>
                          <a:latin typeface="Arial" panose="020B0604020202020204" pitchFamily="34" charset="0"/>
                          <a:ea typeface="Calibri" panose="020F0502020204030204" pitchFamily="34" charset="0"/>
                          <a:cs typeface="Arial" panose="020B0604020202020204" pitchFamily="34" charset="0"/>
                        </a:rPr>
                        <a:t>MRgART</a:t>
                      </a:r>
                      <a:r>
                        <a:rPr lang="en-GB" sz="1000" dirty="0">
                          <a:effectLst/>
                          <a:latin typeface="Arial" panose="020B0604020202020204" pitchFamily="34" charset="0"/>
                          <a:ea typeface="Calibri" panose="020F0502020204030204" pitchFamily="34" charset="0"/>
                          <a:cs typeface="Arial" panose="020B0604020202020204" pitchFamily="34" charset="0"/>
                        </a:rPr>
                        <a:t>) for pancreas cancer.</a:t>
                      </a:r>
                    </a:p>
                    <a:p>
                      <a:pPr algn="l"/>
                      <a:r>
                        <a:rPr lang="en-GB"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l"/>
                      <a:r>
                        <a:rPr lang="en-GB" sz="1000" dirty="0">
                          <a:effectLst/>
                          <a:latin typeface="Arial" panose="020B0604020202020204" pitchFamily="34" charset="0"/>
                          <a:ea typeface="Calibri" panose="020F0502020204030204" pitchFamily="34" charset="0"/>
                          <a:cs typeface="Arial" panose="020B0604020202020204" pitchFamily="34" charset="0"/>
                        </a:rPr>
                        <a:t>Advanced Radiotherapy</a:t>
                      </a:r>
                    </a:p>
                  </a:txBody>
                  <a:tcPr marL="68580" marR="68580" marT="0" marB="0"/>
                </a:tc>
                <a:extLst>
                  <a:ext uri="{0D108BD9-81ED-4DB2-BD59-A6C34878D82A}">
                    <a16:rowId xmlns:a16="http://schemas.microsoft.com/office/drawing/2014/main" val="4271741389"/>
                  </a:ext>
                </a:extLst>
              </a:tr>
              <a:tr h="624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effectLst/>
                          <a:latin typeface="Arial" panose="020B0604020202020204" pitchFamily="34" charset="0"/>
                          <a:ea typeface="+mn-ea"/>
                          <a:cs typeface="Arial" panose="020B0604020202020204" pitchFamily="34" charset="0"/>
                        </a:rPr>
                        <a:t>Safwaan Adam</a:t>
                      </a:r>
                      <a:r>
                        <a:rPr lang="en-GB" sz="1000" kern="1200" dirty="0">
                          <a:solidFill>
                            <a:schemeClr val="dk1"/>
                          </a:solidFill>
                          <a:effectLst/>
                          <a:latin typeface="Arial" panose="020B0604020202020204" pitchFamily="34" charset="0"/>
                          <a:ea typeface="+mn-ea"/>
                          <a:cs typeface="Arial" panose="020B0604020202020204" pitchFamily="34" charset="0"/>
                        </a:rPr>
                        <a:t>, Honorary Senior Lecturer &amp; Consultant Endocrinologist at The Christie</a:t>
                      </a:r>
                    </a:p>
                  </a:txBody>
                  <a:tcPr/>
                </a:tc>
                <a:tc>
                  <a:txBody>
                    <a:bodyPr/>
                    <a:lstStyle/>
                    <a:p>
                      <a:pPr algn="l"/>
                      <a:r>
                        <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Using home-based salivary testing, predictive modelling and a national registry to improve screening, risk prediction and understand long-term health outcomes. </a:t>
                      </a:r>
                    </a:p>
                  </a:txBody>
                  <a:tcPr marL="68580" marR="68580" marT="0" marB="0"/>
                </a:tc>
                <a:tc>
                  <a:txBody>
                    <a:bodyPr/>
                    <a:lstStyle/>
                    <a:p>
                      <a:pPr algn="l"/>
                      <a:r>
                        <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Living With and Beyond Cancer (LWBC)</a:t>
                      </a:r>
                    </a:p>
                  </a:txBody>
                  <a:tcPr marL="68580" marR="68580" marT="0" marB="0"/>
                </a:tc>
                <a:extLst>
                  <a:ext uri="{0D108BD9-81ED-4DB2-BD59-A6C34878D82A}">
                    <a16:rowId xmlns:a16="http://schemas.microsoft.com/office/drawing/2014/main" val="130120882"/>
                  </a:ext>
                </a:extLst>
              </a:tr>
              <a:tr h="532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effectLst/>
                          <a:latin typeface="Arial" panose="020B0604020202020204" pitchFamily="34" charset="0"/>
                          <a:ea typeface="+mn-ea"/>
                          <a:cs typeface="Arial" panose="020B0604020202020204" pitchFamily="34" charset="0"/>
                        </a:rPr>
                        <a:t>Kathryn </a:t>
                      </a:r>
                      <a:r>
                        <a:rPr lang="en-GB" sz="1000" b="1" kern="1200" dirty="0" err="1">
                          <a:solidFill>
                            <a:schemeClr val="dk1"/>
                          </a:solidFill>
                          <a:effectLst/>
                          <a:latin typeface="Arial" panose="020B0604020202020204" pitchFamily="34" charset="0"/>
                          <a:ea typeface="+mn-ea"/>
                          <a:cs typeface="Arial" panose="020B0604020202020204" pitchFamily="34" charset="0"/>
                        </a:rPr>
                        <a:t>Banfill</a:t>
                      </a:r>
                      <a:r>
                        <a:rPr lang="en-GB" sz="1000" b="1" kern="1200" dirty="0">
                          <a:solidFill>
                            <a:schemeClr val="dk1"/>
                          </a:solidFill>
                          <a:effectLst/>
                          <a:latin typeface="Arial" panose="020B0604020202020204" pitchFamily="34" charset="0"/>
                          <a:ea typeface="+mn-ea"/>
                          <a:cs typeface="Arial" panose="020B0604020202020204" pitchFamily="34" charset="0"/>
                        </a:rPr>
                        <a:t>, </a:t>
                      </a:r>
                      <a:r>
                        <a:rPr lang="en-GB" sz="1000" b="0" kern="1200" dirty="0">
                          <a:solidFill>
                            <a:schemeClr val="dk1"/>
                          </a:solidFill>
                          <a:effectLst/>
                          <a:latin typeface="Arial" panose="020B0604020202020204" pitchFamily="34" charset="0"/>
                          <a:ea typeface="+mn-ea"/>
                          <a:cs typeface="Arial" panose="020B0604020202020204" pitchFamily="34" charset="0"/>
                        </a:rPr>
                        <a:t>Consultant Clinical Oncologist at The Christie</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dk1"/>
                          </a:solidFill>
                          <a:effectLst/>
                          <a:latin typeface="Arial" panose="020B0604020202020204" pitchFamily="34" charset="0"/>
                          <a:ea typeface="+mn-ea"/>
                          <a:cs typeface="Arial" panose="020B0604020202020204" pitchFamily="34" charset="0"/>
                        </a:rPr>
                        <a:t>Optimising cardiovascular health in patients with lung cancer – Christie Charity funded.</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dk1"/>
                          </a:solidFill>
                          <a:effectLst/>
                          <a:latin typeface="Arial" panose="020B0604020202020204" pitchFamily="34" charset="0"/>
                          <a:ea typeface="+mn-ea"/>
                          <a:cs typeface="Arial" panose="020B0604020202020204" pitchFamily="34" charset="0"/>
                        </a:rPr>
                        <a:t>LWBC, Advanced Radiotherapy,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dk1"/>
                          </a:solidFill>
                          <a:effectLst/>
                          <a:latin typeface="Arial" panose="020B0604020202020204" pitchFamily="34" charset="0"/>
                          <a:ea typeface="+mn-ea"/>
                          <a:cs typeface="Arial" panose="020B0604020202020204" pitchFamily="34" charset="0"/>
                        </a:rPr>
                        <a:t>Integrative Cardiovascular Medicine.</a:t>
                      </a:r>
                    </a:p>
                  </a:txBody>
                  <a:tcPr marL="68580" marR="68580" marT="0" marB="0"/>
                </a:tc>
                <a:extLst>
                  <a:ext uri="{0D108BD9-81ED-4DB2-BD59-A6C34878D82A}">
                    <a16:rowId xmlns:a16="http://schemas.microsoft.com/office/drawing/2014/main" val="2767962446"/>
                  </a:ext>
                </a:extLst>
              </a:tr>
              <a:tr h="540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effectLst/>
                          <a:latin typeface="Arial" panose="020B0604020202020204" pitchFamily="34" charset="0"/>
                          <a:ea typeface="+mn-ea"/>
                          <a:cs typeface="Arial" panose="020B0604020202020204" pitchFamily="34" charset="0"/>
                        </a:rPr>
                        <a:t>Emma Searle, </a:t>
                      </a:r>
                      <a:r>
                        <a:rPr lang="en-GB" sz="1000" b="0" kern="1200" dirty="0">
                          <a:solidFill>
                            <a:schemeClr val="dk1"/>
                          </a:solidFill>
                          <a:effectLst/>
                          <a:latin typeface="Arial" panose="020B0604020202020204" pitchFamily="34" charset="0"/>
                          <a:ea typeface="+mn-ea"/>
                          <a:cs typeface="Arial" panose="020B0604020202020204" pitchFamily="34" charset="0"/>
                        </a:rPr>
                        <a:t>Honorary Senior Lecturer and Consultant Haematologist at The Christie</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dk1"/>
                          </a:solidFill>
                          <a:effectLst/>
                          <a:latin typeface="Arial" panose="020B0604020202020204" pitchFamily="34" charset="0"/>
                          <a:ea typeface="+mn-ea"/>
                          <a:cs typeface="Arial" panose="020B0604020202020204" pitchFamily="34" charset="0"/>
                        </a:rPr>
                        <a:t>Trial of Prevention of </a:t>
                      </a:r>
                      <a:r>
                        <a:rPr lang="en-GB" sz="1000" b="0" kern="1200" dirty="0" err="1">
                          <a:solidFill>
                            <a:schemeClr val="dk1"/>
                          </a:solidFill>
                          <a:effectLst/>
                          <a:latin typeface="Arial" panose="020B0604020202020204" pitchFamily="34" charset="0"/>
                          <a:ea typeface="+mn-ea"/>
                          <a:cs typeface="Arial" panose="020B0604020202020204" pitchFamily="34" charset="0"/>
                        </a:rPr>
                        <a:t>ImmunoCytokine</a:t>
                      </a:r>
                      <a:r>
                        <a:rPr lang="en-GB" sz="1000" b="0" kern="1200" dirty="0">
                          <a:solidFill>
                            <a:schemeClr val="dk1"/>
                          </a:solidFill>
                          <a:effectLst/>
                          <a:latin typeface="Arial" panose="020B0604020202020204" pitchFamily="34" charset="0"/>
                          <a:ea typeface="+mn-ea"/>
                          <a:cs typeface="Arial" panose="020B0604020202020204" pitchFamily="34" charset="0"/>
                        </a:rPr>
                        <a:t> Adverse events in </a:t>
                      </a:r>
                      <a:r>
                        <a:rPr lang="en-GB" sz="1000" b="0" kern="1200" dirty="0" err="1">
                          <a:solidFill>
                            <a:schemeClr val="dk1"/>
                          </a:solidFill>
                          <a:effectLst/>
                          <a:latin typeface="Arial" panose="020B0604020202020204" pitchFamily="34" charset="0"/>
                          <a:ea typeface="+mn-ea"/>
                          <a:cs typeface="Arial" panose="020B0604020202020204" pitchFamily="34" charset="0"/>
                        </a:rPr>
                        <a:t>MyeLoma</a:t>
                      </a:r>
                      <a:r>
                        <a:rPr lang="en-GB" sz="1000" b="0" kern="1200" dirty="0">
                          <a:solidFill>
                            <a:schemeClr val="dk1"/>
                          </a:solidFill>
                          <a:effectLst/>
                          <a:latin typeface="Arial" panose="020B0604020202020204" pitchFamily="34" charset="0"/>
                          <a:ea typeface="+mn-ea"/>
                          <a:cs typeface="Arial" panose="020B0604020202020204" pitchFamily="34" charset="0"/>
                        </a:rPr>
                        <a:t> (TOPICAL) – Christie Charity funded.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dk1"/>
                          </a:solidFill>
                          <a:effectLst/>
                          <a:latin typeface="Arial" panose="020B0604020202020204" pitchFamily="34" charset="0"/>
                          <a:ea typeface="+mn-ea"/>
                          <a:cs typeface="Arial" panose="020B0604020202020204" pitchFamily="34" charset="0"/>
                        </a:rPr>
                        <a:t>Cancer Precision Medicine </a:t>
                      </a:r>
                    </a:p>
                  </a:txBody>
                  <a:tcPr marL="68580" marR="68580" marT="0" marB="0"/>
                </a:tc>
                <a:extLst>
                  <a:ext uri="{0D108BD9-81ED-4DB2-BD59-A6C34878D82A}">
                    <a16:rowId xmlns:a16="http://schemas.microsoft.com/office/drawing/2014/main" val="2891341875"/>
                  </a:ext>
                </a:extLst>
              </a:tr>
              <a:tr h="540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effectLst/>
                          <a:latin typeface="Arial" panose="020B0604020202020204" pitchFamily="34" charset="0"/>
                          <a:ea typeface="+mn-ea"/>
                          <a:cs typeface="Arial" panose="020B0604020202020204" pitchFamily="34" charset="0"/>
                        </a:rPr>
                        <a:t>Paul Sutton</a:t>
                      </a:r>
                      <a:r>
                        <a:rPr lang="en-GB" sz="1000" b="0" kern="1200" dirty="0">
                          <a:solidFill>
                            <a:schemeClr val="dk1"/>
                          </a:solidFill>
                          <a:effectLst/>
                          <a:latin typeface="Arial" panose="020B0604020202020204" pitchFamily="34" charset="0"/>
                          <a:ea typeface="+mn-ea"/>
                          <a:cs typeface="Arial" panose="020B0604020202020204" pitchFamily="34" charset="0"/>
                        </a:rPr>
                        <a:t>, Honorary Senior Lecturer in Cancer Sciences and Consultant Colorectal, Pelvic &amp; Peritoneal Surgeon at The Christie</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dk1"/>
                          </a:solidFill>
                          <a:effectLst/>
                          <a:latin typeface="Arial" panose="020B0604020202020204" pitchFamily="34" charset="0"/>
                          <a:ea typeface="+mn-ea"/>
                          <a:cs typeface="Arial" panose="020B0604020202020204" pitchFamily="34" charset="0"/>
                        </a:rPr>
                        <a:t>Studying the immune response to total neoadjuvant therapy in locally advanced rectal cancer – Christie Charity funded.</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dk1"/>
                          </a:solidFill>
                          <a:effectLst/>
                          <a:latin typeface="Arial" panose="020B0604020202020204" pitchFamily="34" charset="0"/>
                          <a:ea typeface="+mn-ea"/>
                          <a:cs typeface="Arial" panose="020B0604020202020204" pitchFamily="34" charset="0"/>
                        </a:rPr>
                        <a:t>LWBC, Advanced Radiotherapy,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dk1"/>
                          </a:solidFill>
                          <a:effectLst/>
                          <a:latin typeface="Arial" panose="020B0604020202020204" pitchFamily="34" charset="0"/>
                          <a:ea typeface="+mn-ea"/>
                          <a:cs typeface="Arial" panose="020B0604020202020204" pitchFamily="34" charset="0"/>
                        </a:rPr>
                        <a:t>Cancer Precision Medicine.</a:t>
                      </a:r>
                    </a:p>
                  </a:txBody>
                  <a:tcPr marL="68580" marR="68580" marT="0" marB="0"/>
                </a:tc>
                <a:extLst>
                  <a:ext uri="{0D108BD9-81ED-4DB2-BD59-A6C34878D82A}">
                    <a16:rowId xmlns:a16="http://schemas.microsoft.com/office/drawing/2014/main" val="2418683293"/>
                  </a:ext>
                </a:extLst>
              </a:tr>
            </a:tbl>
          </a:graphicData>
        </a:graphic>
      </p:graphicFrame>
      <p:pic>
        <p:nvPicPr>
          <p:cNvPr id="4100" name="Picture 4" descr="1,478,200+ Star Stock Illustrations, Royalty-Free Vector Graphics &amp; Clip  Art - iStock | Business success, Teamwork, Star logo">
            <a:extLst>
              <a:ext uri="{FF2B5EF4-FFF2-40B4-BE49-F238E27FC236}">
                <a16:creationId xmlns:a16="http://schemas.microsoft.com/office/drawing/2014/main" id="{D0440654-8F5F-E707-0CCD-8EECF9D49A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92" t="21086" r="24642" b="28613"/>
          <a:stretch/>
        </p:blipFill>
        <p:spPr bwMode="auto">
          <a:xfrm>
            <a:off x="4223383" y="123846"/>
            <a:ext cx="454944" cy="44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868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936" y="889841"/>
            <a:ext cx="6644408" cy="3363818"/>
          </a:xfrm>
        </p:spPr>
        <p:txBody>
          <a:bodyPr>
            <a:normAutofit/>
          </a:bodyPr>
          <a:lstStyle/>
          <a:p>
            <a:pPr marL="0" indent="0">
              <a:buNone/>
            </a:pPr>
            <a:r>
              <a:rPr lang="en-GB" sz="1400" dirty="0">
                <a:solidFill>
                  <a:schemeClr val="tx1"/>
                </a:solidFill>
              </a:rPr>
              <a:t>The CRIS review panel will assess applications based on the following:</a:t>
            </a:r>
          </a:p>
          <a:p>
            <a:pPr marL="0" indent="0">
              <a:buNone/>
            </a:pPr>
            <a:endParaRPr lang="en-GB" sz="1400" dirty="0">
              <a:solidFill>
                <a:schemeClr val="tx1"/>
              </a:solidFill>
            </a:endParaRPr>
          </a:p>
          <a:p>
            <a:r>
              <a:rPr lang="en-GB" sz="1400" b="1" dirty="0">
                <a:solidFill>
                  <a:schemeClr val="tx1"/>
                </a:solidFill>
              </a:rPr>
              <a:t>Commitment to Future Integrations: </a:t>
            </a:r>
            <a:r>
              <a:rPr lang="en-GB" sz="1400" dirty="0">
                <a:solidFill>
                  <a:schemeClr val="tx1"/>
                </a:solidFill>
              </a:rPr>
              <a:t>Demonstrated dedication to applying newly acquired skills in your work and research.</a:t>
            </a:r>
          </a:p>
          <a:p>
            <a:r>
              <a:rPr lang="en-GB" sz="1400" b="1" dirty="0">
                <a:solidFill>
                  <a:schemeClr val="tx1"/>
                </a:solidFill>
              </a:rPr>
              <a:t>Research Quality and Alignment: </a:t>
            </a:r>
            <a:r>
              <a:rPr lang="en-GB" sz="1400" dirty="0">
                <a:solidFill>
                  <a:schemeClr val="tx1"/>
                </a:solidFill>
              </a:rPr>
              <a:t>The quality of the proposed research and training, as well as  its alignment with BRC themes and strategic objectives.</a:t>
            </a:r>
          </a:p>
          <a:p>
            <a:r>
              <a:rPr lang="en-GB" sz="1400" b="1" dirty="0">
                <a:solidFill>
                  <a:schemeClr val="tx1"/>
                </a:solidFill>
              </a:rPr>
              <a:t>Supportive Environment: </a:t>
            </a:r>
            <a:r>
              <a:rPr lang="en-GB" sz="1400" dirty="0">
                <a:solidFill>
                  <a:schemeClr val="tx1"/>
                </a:solidFill>
              </a:rPr>
              <a:t>The availability of a conducive environment for skill and research development. Appropriateness of the proposed academic support and mentorship.</a:t>
            </a:r>
          </a:p>
          <a:p>
            <a:r>
              <a:rPr lang="en-GB" sz="1400" b="1" dirty="0">
                <a:solidFill>
                  <a:schemeClr val="tx1"/>
                </a:solidFill>
              </a:rPr>
              <a:t>Host Trust Commitment: </a:t>
            </a:r>
            <a:r>
              <a:rPr lang="en-GB" sz="1400" dirty="0">
                <a:solidFill>
                  <a:schemeClr val="tx1"/>
                </a:solidFill>
              </a:rPr>
              <a:t>A clear, written commitment from your host Trust to continue supporting your translational / EM studies and trials beyond the funding period (</a:t>
            </a:r>
            <a:r>
              <a:rPr lang="en-GB" sz="1400" i="1" dirty="0">
                <a:solidFill>
                  <a:schemeClr val="tx1"/>
                </a:solidFill>
              </a:rPr>
              <a:t>e.g.,</a:t>
            </a:r>
            <a:r>
              <a:rPr lang="en-GB" sz="1400" dirty="0">
                <a:solidFill>
                  <a:schemeClr val="tx1"/>
                </a:solidFill>
              </a:rPr>
              <a:t> letter of support). </a:t>
            </a:r>
          </a:p>
          <a:p>
            <a:endParaRPr lang="en-GB" dirty="0"/>
          </a:p>
        </p:txBody>
      </p:sp>
      <p:sp>
        <p:nvSpPr>
          <p:cNvPr id="5" name="TextBox 4">
            <a:extLst>
              <a:ext uri="{FF2B5EF4-FFF2-40B4-BE49-F238E27FC236}">
                <a16:creationId xmlns:a16="http://schemas.microsoft.com/office/drawing/2014/main" id="{1F110B83-818E-24F3-6D7F-55EF81BAA75D}"/>
              </a:ext>
            </a:extLst>
          </p:cNvPr>
          <p:cNvSpPr txBox="1"/>
          <p:nvPr/>
        </p:nvSpPr>
        <p:spPr>
          <a:xfrm>
            <a:off x="521936" y="318146"/>
            <a:ext cx="4572000" cy="369332"/>
          </a:xfrm>
          <a:prstGeom prst="rect">
            <a:avLst/>
          </a:prstGeom>
          <a:noFill/>
        </p:spPr>
        <p:txBody>
          <a:bodyPr wrap="square">
            <a:spAutoFit/>
          </a:bodyPr>
          <a:lstStyle/>
          <a:p>
            <a:r>
              <a:rPr lang="en-GB" sz="1800" b="1" dirty="0">
                <a:solidFill>
                  <a:srgbClr val="EA5D4E"/>
                </a:solidFill>
                <a:latin typeface="Arial" panose="020B0604020202020204" pitchFamily="34" charset="0"/>
                <a:ea typeface="+mn-lt"/>
                <a:cs typeface="Arial" panose="020B0604020202020204" pitchFamily="34" charset="0"/>
              </a:rPr>
              <a:t>Assessment Criteria</a:t>
            </a:r>
            <a:endParaRPr lang="en-GB" dirty="0">
              <a:latin typeface="Arial" panose="020B0604020202020204" pitchFamily="34" charset="0"/>
              <a:cs typeface="Arial" panose="020B0604020202020204" pitchFamily="34" charset="0"/>
            </a:endParaRPr>
          </a:p>
        </p:txBody>
      </p:sp>
      <p:pic>
        <p:nvPicPr>
          <p:cNvPr id="3074" name="Picture 2" descr="Co-created marking criteria - Educational Enhancement">
            <a:extLst>
              <a:ext uri="{FF2B5EF4-FFF2-40B4-BE49-F238E27FC236}">
                <a16:creationId xmlns:a16="http://schemas.microsoft.com/office/drawing/2014/main" id="{0D385C79-7DF6-4A99-ABEA-CFA89DBDF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549" y="1467293"/>
            <a:ext cx="1743740" cy="1743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68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76" y="219525"/>
            <a:ext cx="7886700" cy="649100"/>
          </a:xfrm>
        </p:spPr>
        <p:txBody>
          <a:bodyPr>
            <a:normAutofit/>
          </a:bodyPr>
          <a:lstStyle/>
          <a:p>
            <a:r>
              <a:rPr lang="en-GB" sz="1800" b="1" dirty="0">
                <a:solidFill>
                  <a:srgbClr val="EA5D4E"/>
                </a:solidFill>
                <a:ea typeface="+mn-lt"/>
                <a:cs typeface="Calibri" panose="020F0502020204030204"/>
              </a:rPr>
              <a:t>Aims of Session</a:t>
            </a:r>
          </a:p>
        </p:txBody>
      </p:sp>
      <p:sp>
        <p:nvSpPr>
          <p:cNvPr id="3" name="Content Placeholder 2"/>
          <p:cNvSpPr>
            <a:spLocks noGrp="1"/>
          </p:cNvSpPr>
          <p:nvPr>
            <p:ph idx="1"/>
          </p:nvPr>
        </p:nvSpPr>
        <p:spPr>
          <a:xfrm>
            <a:off x="435705" y="889841"/>
            <a:ext cx="8272589" cy="3363818"/>
          </a:xfrm>
        </p:spPr>
        <p:txBody>
          <a:bodyPr vert="horz" lIns="68580" tIns="34290" rIns="68580" bIns="34290" rtlCol="0" anchor="t">
            <a:normAutofit/>
          </a:bodyPr>
          <a:lstStyle/>
          <a:p>
            <a:pPr marL="170974" indent="-170974"/>
            <a:r>
              <a:rPr lang="en-GB" sz="1300" dirty="0">
                <a:solidFill>
                  <a:schemeClr val="tx1"/>
                </a:solidFill>
                <a:cs typeface="Arial" panose="020B0604020202020204"/>
              </a:rPr>
              <a:t>Introduction to the Manchester BRC including an overview of the organisations structure and its mission.</a:t>
            </a:r>
          </a:p>
          <a:p>
            <a:pPr marL="170974" indent="-170974"/>
            <a:r>
              <a:rPr lang="en-GB" sz="1300" dirty="0">
                <a:solidFill>
                  <a:schemeClr val="tx1"/>
                </a:solidFill>
                <a:cs typeface="Arial" panose="020B0604020202020204"/>
              </a:rPr>
              <a:t>Highlight the BRC Training and Capacity Building Strategy and its key priorities to support research development and capacity growth.</a:t>
            </a:r>
          </a:p>
          <a:p>
            <a:pPr marL="170974" indent="-170974"/>
            <a:r>
              <a:rPr lang="en-GB" sz="1300" dirty="0">
                <a:solidFill>
                  <a:schemeClr val="tx1"/>
                </a:solidFill>
                <a:cs typeface="Arial" panose="020B0604020202020204"/>
              </a:rPr>
              <a:t>Overview of the CRIS including:</a:t>
            </a:r>
          </a:p>
          <a:p>
            <a:pPr marL="800100" lvl="2" indent="-342900">
              <a:spcBef>
                <a:spcPts val="1000"/>
              </a:spcBef>
              <a:buFont typeface="Courier New" panose="02070309020205020404" pitchFamily="49" charset="0"/>
              <a:buChar char="o"/>
            </a:pPr>
            <a:r>
              <a:rPr lang="en-GB" sz="1300" dirty="0">
                <a:solidFill>
                  <a:schemeClr val="tx1"/>
                </a:solidFill>
                <a:cs typeface="Arial" panose="020B0604020202020204"/>
              </a:rPr>
              <a:t>Eligibility criteria – who can apply and the requirements for participation.</a:t>
            </a:r>
          </a:p>
          <a:p>
            <a:pPr marL="800100" lvl="2" indent="-342900">
              <a:spcBef>
                <a:spcPts val="1000"/>
              </a:spcBef>
              <a:buFont typeface="Courier New" panose="02070309020205020404" pitchFamily="49" charset="0"/>
              <a:buChar char="o"/>
            </a:pPr>
            <a:r>
              <a:rPr lang="en-GB" sz="1300" dirty="0">
                <a:solidFill>
                  <a:schemeClr val="tx1"/>
                </a:solidFill>
                <a:cs typeface="Arial" panose="020B0604020202020204"/>
              </a:rPr>
              <a:t>Scheme benefits – Opportunities and support available to successful applicants.</a:t>
            </a:r>
          </a:p>
          <a:p>
            <a:pPr marL="800100" lvl="2" indent="-342900">
              <a:spcBef>
                <a:spcPts val="1000"/>
              </a:spcBef>
              <a:buFont typeface="Courier New" panose="02070309020205020404" pitchFamily="49" charset="0"/>
              <a:buChar char="o"/>
            </a:pPr>
            <a:r>
              <a:rPr lang="en-GB" sz="1300" dirty="0">
                <a:solidFill>
                  <a:schemeClr val="tx1"/>
                </a:solidFill>
                <a:cs typeface="Arial" panose="020B0604020202020204"/>
              </a:rPr>
              <a:t>Assessment process – Considerations used by the review panel when evaluating applications.</a:t>
            </a:r>
          </a:p>
          <a:p>
            <a:pPr marL="800100" lvl="2" indent="-342900">
              <a:spcBef>
                <a:spcPts val="1000"/>
              </a:spcBef>
              <a:buFont typeface="Courier New" panose="02070309020205020404" pitchFamily="49" charset="0"/>
              <a:buChar char="o"/>
            </a:pPr>
            <a:r>
              <a:rPr lang="en-GB" sz="1300" dirty="0">
                <a:solidFill>
                  <a:schemeClr val="tx1"/>
                </a:solidFill>
                <a:cs typeface="Arial" panose="020B0604020202020204"/>
              </a:rPr>
              <a:t>Successful awardees in 2024 – Examples of successful projects.</a:t>
            </a:r>
          </a:p>
          <a:p>
            <a:pPr marL="170974" lvl="1" indent="-170974">
              <a:spcBef>
                <a:spcPts val="1000"/>
              </a:spcBef>
            </a:pPr>
            <a:r>
              <a:rPr lang="en-GB" sz="1300" dirty="0">
                <a:solidFill>
                  <a:schemeClr val="tx1"/>
                </a:solidFill>
                <a:cs typeface="Arial" panose="020B0604020202020204"/>
              </a:rPr>
              <a:t>Outline key timelines and application deadlines.</a:t>
            </a:r>
          </a:p>
          <a:p>
            <a:pPr marL="170974" lvl="1" indent="-170974">
              <a:spcBef>
                <a:spcPts val="1000"/>
              </a:spcBef>
            </a:pPr>
            <a:r>
              <a:rPr lang="en-GB" sz="1300" dirty="0">
                <a:solidFill>
                  <a:schemeClr val="tx1"/>
                </a:solidFill>
                <a:cs typeface="Arial" panose="020B0604020202020204"/>
              </a:rPr>
              <a:t>Q&amp;A – An opportunity for attendees to ask questions and clarify queries.</a:t>
            </a:r>
          </a:p>
          <a:p>
            <a:pPr marL="628174" lvl="1" indent="-170974"/>
            <a:endParaRPr lang="en-GB" dirty="0">
              <a:cs typeface="Arial" panose="020B0604020202020204"/>
            </a:endParaRPr>
          </a:p>
          <a:p>
            <a:pPr marL="628174" lvl="1" indent="-170974"/>
            <a:endParaRPr lang="en-GB" dirty="0">
              <a:cs typeface="Arial" panose="020B0604020202020204"/>
            </a:endParaRPr>
          </a:p>
          <a:p>
            <a:pPr marL="628174" lvl="1" indent="-170974"/>
            <a:endParaRPr lang="en-GB" dirty="0">
              <a:cs typeface="Arial" panose="020B0604020202020204"/>
            </a:endParaRPr>
          </a:p>
          <a:p>
            <a:pPr marL="0" indent="0">
              <a:buNone/>
            </a:pPr>
            <a:endParaRPr lang="en-GB" dirty="0">
              <a:cs typeface="Arial" panose="020B0604020202020204"/>
            </a:endParaRPr>
          </a:p>
          <a:p>
            <a:pPr marL="170974" indent="-170974"/>
            <a:endParaRPr lang="en-GB" dirty="0">
              <a:cs typeface="Arial" panose="020B0604020202020204"/>
            </a:endParaRPr>
          </a:p>
        </p:txBody>
      </p:sp>
    </p:spTree>
    <p:extLst>
      <p:ext uri="{BB962C8B-B14F-4D97-AF65-F5344CB8AC3E}">
        <p14:creationId xmlns:p14="http://schemas.microsoft.com/office/powerpoint/2010/main" val="911606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935" y="664653"/>
            <a:ext cx="7901873" cy="3964499"/>
          </a:xfrm>
        </p:spPr>
        <p:txBody>
          <a:bodyPr>
            <a:normAutofit/>
          </a:bodyPr>
          <a:lstStyle/>
          <a:p>
            <a:pPr marL="0" indent="0">
              <a:buNone/>
            </a:pPr>
            <a:r>
              <a:rPr lang="en-GB" sz="1400" dirty="0">
                <a:solidFill>
                  <a:schemeClr val="tx1"/>
                </a:solidFill>
              </a:rPr>
              <a:t>The CRIS review panel will assess applications based on the following:</a:t>
            </a:r>
          </a:p>
          <a:p>
            <a:r>
              <a:rPr lang="en-GB" sz="1400" dirty="0">
                <a:solidFill>
                  <a:schemeClr val="tx1"/>
                </a:solidFill>
              </a:rPr>
              <a:t>The finances had been clear about what the award was covering, and where in-kind contribution had been sought – speak with your finance people to get accurate costings. </a:t>
            </a:r>
          </a:p>
          <a:p>
            <a:r>
              <a:rPr lang="en-GB" sz="1400" dirty="0">
                <a:solidFill>
                  <a:schemeClr val="tx1"/>
                </a:solidFill>
              </a:rPr>
              <a:t>Ambition is good but be prepared to be realistic with what can be achieved in 0.2FTE, and what the outcome of the award will be. </a:t>
            </a:r>
          </a:p>
          <a:p>
            <a:pPr lvl="1"/>
            <a:r>
              <a:rPr lang="en-GB" sz="1000" dirty="0">
                <a:solidFill>
                  <a:schemeClr val="tx1"/>
                </a:solidFill>
              </a:rPr>
              <a:t>Explaining the background and other work is good, but you need to be able to differentiate that from the work completed with the award.</a:t>
            </a:r>
          </a:p>
          <a:p>
            <a:r>
              <a:rPr lang="en-GB" sz="1400" dirty="0">
                <a:solidFill>
                  <a:schemeClr val="tx1"/>
                </a:solidFill>
              </a:rPr>
              <a:t>Don’t leave the PPIE, EDI or IR as an added extra. Incorporate it/consider it as part of your application – obviously you need to be clear when it is relevant, and when it isn’t. </a:t>
            </a:r>
          </a:p>
          <a:p>
            <a:r>
              <a:rPr lang="en-GB" sz="1400" dirty="0">
                <a:solidFill>
                  <a:schemeClr val="tx1"/>
                </a:solidFill>
              </a:rPr>
              <a:t>Contact BRC theme/cluster leads as soon as you know what you wish to do, so it can be aligned with the BRC. It may be appropriate to have them as mentors/supervisors or someone from the BRC. </a:t>
            </a:r>
          </a:p>
          <a:p>
            <a:r>
              <a:rPr lang="en-GB" sz="1400" dirty="0">
                <a:solidFill>
                  <a:schemeClr val="tx1"/>
                </a:solidFill>
              </a:rPr>
              <a:t>Be aware the panel who review are diverse – explain your science to an audience that has scientific knowledge but doesn’t know your area as well as you.</a:t>
            </a:r>
          </a:p>
          <a:p>
            <a:r>
              <a:rPr lang="en-GB" sz="1400" dirty="0">
                <a:solidFill>
                  <a:schemeClr val="tx1"/>
                </a:solidFill>
              </a:rPr>
              <a:t>Approach your Trust/sponsor for the commitment as soon as possible – give them the heads up you intend to submit.</a:t>
            </a:r>
          </a:p>
          <a:p>
            <a:endParaRPr lang="en-GB" sz="1400" dirty="0">
              <a:solidFill>
                <a:schemeClr val="tx1"/>
              </a:solidFill>
            </a:endParaRPr>
          </a:p>
          <a:p>
            <a:endParaRPr lang="en-GB" sz="1400" dirty="0">
              <a:solidFill>
                <a:schemeClr val="tx1"/>
              </a:solidFill>
            </a:endParaRPr>
          </a:p>
        </p:txBody>
      </p:sp>
      <p:sp>
        <p:nvSpPr>
          <p:cNvPr id="5" name="TextBox 4">
            <a:extLst>
              <a:ext uri="{FF2B5EF4-FFF2-40B4-BE49-F238E27FC236}">
                <a16:creationId xmlns:a16="http://schemas.microsoft.com/office/drawing/2014/main" id="{1F110B83-818E-24F3-6D7F-55EF81BAA75D}"/>
              </a:ext>
            </a:extLst>
          </p:cNvPr>
          <p:cNvSpPr txBox="1"/>
          <p:nvPr/>
        </p:nvSpPr>
        <p:spPr>
          <a:xfrm>
            <a:off x="521936" y="258868"/>
            <a:ext cx="4572000" cy="369332"/>
          </a:xfrm>
          <a:prstGeom prst="rect">
            <a:avLst/>
          </a:prstGeom>
          <a:noFill/>
        </p:spPr>
        <p:txBody>
          <a:bodyPr wrap="square">
            <a:spAutoFit/>
          </a:bodyPr>
          <a:lstStyle/>
          <a:p>
            <a:r>
              <a:rPr lang="en-GB" sz="1800" b="1" dirty="0">
                <a:solidFill>
                  <a:srgbClr val="EA5D4E"/>
                </a:solidFill>
                <a:latin typeface="Arial" panose="020B0604020202020204" pitchFamily="34" charset="0"/>
                <a:ea typeface="+mn-lt"/>
                <a:cs typeface="Arial" panose="020B0604020202020204" pitchFamily="34" charset="0"/>
              </a:rPr>
              <a:t>Lessons Learned &amp; Hints/Tips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513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76" y="219525"/>
            <a:ext cx="7886700" cy="649100"/>
          </a:xfrm>
        </p:spPr>
        <p:txBody>
          <a:bodyPr>
            <a:normAutofit/>
          </a:bodyPr>
          <a:lstStyle/>
          <a:p>
            <a:r>
              <a:rPr lang="en-GB" sz="1800" b="1" dirty="0">
                <a:solidFill>
                  <a:srgbClr val="EA5D4E"/>
                </a:solidFill>
                <a:ea typeface="+mn-lt"/>
                <a:cs typeface="Calibri" panose="020F0502020204030204"/>
              </a:rPr>
              <a:t>Key Dates</a:t>
            </a:r>
            <a:endParaRPr lang="en-GB" sz="1800" b="1" dirty="0">
              <a:cs typeface="Arial"/>
            </a:endParaRPr>
          </a:p>
        </p:txBody>
      </p:sp>
      <p:graphicFrame>
        <p:nvGraphicFramePr>
          <p:cNvPr id="7" name="Table 6">
            <a:extLst>
              <a:ext uri="{FF2B5EF4-FFF2-40B4-BE49-F238E27FC236}">
                <a16:creationId xmlns:a16="http://schemas.microsoft.com/office/drawing/2014/main" id="{EF959068-D235-2403-F149-FD40340FEA5B}"/>
              </a:ext>
            </a:extLst>
          </p:cNvPr>
          <p:cNvGraphicFramePr>
            <a:graphicFrameLocks noGrp="1"/>
          </p:cNvGraphicFramePr>
          <p:nvPr>
            <p:extLst>
              <p:ext uri="{D42A27DB-BD31-4B8C-83A1-F6EECF244321}">
                <p14:modId xmlns:p14="http://schemas.microsoft.com/office/powerpoint/2010/main" val="659439678"/>
              </p:ext>
            </p:extLst>
          </p:nvPr>
        </p:nvGraphicFramePr>
        <p:xfrm>
          <a:off x="449964" y="868625"/>
          <a:ext cx="8248974" cy="3337560"/>
        </p:xfrm>
        <a:graphic>
          <a:graphicData uri="http://schemas.openxmlformats.org/drawingml/2006/table">
            <a:tbl>
              <a:tblPr firstRow="1" bandRow="1">
                <a:tableStyleId>{5C22544A-7EE6-4342-B048-85BDC9FD1C3A}</a:tableStyleId>
              </a:tblPr>
              <a:tblGrid>
                <a:gridCol w="4809859">
                  <a:extLst>
                    <a:ext uri="{9D8B030D-6E8A-4147-A177-3AD203B41FA5}">
                      <a16:colId xmlns:a16="http://schemas.microsoft.com/office/drawing/2014/main" val="797617423"/>
                    </a:ext>
                  </a:extLst>
                </a:gridCol>
                <a:gridCol w="3439115">
                  <a:extLst>
                    <a:ext uri="{9D8B030D-6E8A-4147-A177-3AD203B41FA5}">
                      <a16:colId xmlns:a16="http://schemas.microsoft.com/office/drawing/2014/main" val="439346316"/>
                    </a:ext>
                  </a:extLst>
                </a:gridCol>
              </a:tblGrid>
              <a:tr h="370840">
                <a:tc>
                  <a:txBody>
                    <a:bodyPr/>
                    <a:lstStyle/>
                    <a:p>
                      <a:r>
                        <a:rPr lang="en-GB" sz="1600" dirty="0"/>
                        <a:t>Process</a:t>
                      </a:r>
                    </a:p>
                  </a:txBody>
                  <a:tcPr/>
                </a:tc>
                <a:tc>
                  <a:txBody>
                    <a:bodyPr/>
                    <a:lstStyle/>
                    <a:p>
                      <a:r>
                        <a:rPr lang="en-GB" sz="1600" dirty="0"/>
                        <a:t>Date</a:t>
                      </a:r>
                    </a:p>
                  </a:txBody>
                  <a:tcPr/>
                </a:tc>
                <a:extLst>
                  <a:ext uri="{0D108BD9-81ED-4DB2-BD59-A6C34878D82A}">
                    <a16:rowId xmlns:a16="http://schemas.microsoft.com/office/drawing/2014/main" val="557220952"/>
                  </a:ext>
                </a:extLst>
              </a:tr>
              <a:tr h="370840">
                <a:tc>
                  <a:txBody>
                    <a:bodyPr/>
                    <a:lstStyle/>
                    <a:p>
                      <a:r>
                        <a:rPr lang="en-GB" sz="1600" dirty="0"/>
                        <a:t>Expression of Interest (EOI) Opens</a:t>
                      </a:r>
                    </a:p>
                  </a:txBody>
                  <a:tcPr/>
                </a:tc>
                <a:tc>
                  <a:txBody>
                    <a:bodyPr/>
                    <a:lstStyle/>
                    <a:p>
                      <a:r>
                        <a:rPr lang="en-GB" sz="1600" dirty="0"/>
                        <a:t>Monday 2 December 2024</a:t>
                      </a:r>
                    </a:p>
                  </a:txBody>
                  <a:tcPr/>
                </a:tc>
                <a:extLst>
                  <a:ext uri="{0D108BD9-81ED-4DB2-BD59-A6C34878D82A}">
                    <a16:rowId xmlns:a16="http://schemas.microsoft.com/office/drawing/2014/main" val="904358612"/>
                  </a:ext>
                </a:extLst>
              </a:tr>
              <a:tr h="370840">
                <a:tc>
                  <a:txBody>
                    <a:bodyPr/>
                    <a:lstStyle/>
                    <a:p>
                      <a:r>
                        <a:rPr lang="en-GB" sz="1600" dirty="0"/>
                        <a:t>EOI Submission Deadline</a:t>
                      </a:r>
                    </a:p>
                  </a:txBody>
                  <a:tcPr/>
                </a:tc>
                <a:tc>
                  <a:txBody>
                    <a:bodyPr/>
                    <a:lstStyle/>
                    <a:p>
                      <a:r>
                        <a:rPr lang="en-GB" sz="1600" dirty="0"/>
                        <a:t>Monday 3 February 2025</a:t>
                      </a:r>
                    </a:p>
                  </a:txBody>
                  <a:tcPr/>
                </a:tc>
                <a:extLst>
                  <a:ext uri="{0D108BD9-81ED-4DB2-BD59-A6C34878D82A}">
                    <a16:rowId xmlns:a16="http://schemas.microsoft.com/office/drawing/2014/main" val="3350738960"/>
                  </a:ext>
                </a:extLst>
              </a:tr>
              <a:tr h="370840">
                <a:tc>
                  <a:txBody>
                    <a:bodyPr/>
                    <a:lstStyle/>
                    <a:p>
                      <a:r>
                        <a:rPr lang="en-GB" sz="1600" dirty="0"/>
                        <a:t>EOI Review Panel Meeting (triage applications)</a:t>
                      </a:r>
                    </a:p>
                  </a:txBody>
                  <a:tcPr/>
                </a:tc>
                <a:tc>
                  <a:txBody>
                    <a:bodyPr/>
                    <a:lstStyle/>
                    <a:p>
                      <a:r>
                        <a:rPr lang="en-GB" sz="1600" dirty="0"/>
                        <a:t>Monday 17 February 2025</a:t>
                      </a:r>
                    </a:p>
                  </a:txBody>
                  <a:tcPr/>
                </a:tc>
                <a:extLst>
                  <a:ext uri="{0D108BD9-81ED-4DB2-BD59-A6C34878D82A}">
                    <a16:rowId xmlns:a16="http://schemas.microsoft.com/office/drawing/2014/main" val="689340842"/>
                  </a:ext>
                </a:extLst>
              </a:tr>
              <a:tr h="370840">
                <a:tc>
                  <a:txBody>
                    <a:bodyPr/>
                    <a:lstStyle/>
                    <a:p>
                      <a:r>
                        <a:rPr lang="en-GB" sz="1600" dirty="0"/>
                        <a:t>Full Application Opens</a:t>
                      </a:r>
                    </a:p>
                  </a:txBody>
                  <a:tcPr/>
                </a:tc>
                <a:tc>
                  <a:txBody>
                    <a:bodyPr/>
                    <a:lstStyle/>
                    <a:p>
                      <a:r>
                        <a:rPr lang="en-GB" sz="1600" dirty="0"/>
                        <a:t>Monday 24 February 2025</a:t>
                      </a:r>
                    </a:p>
                  </a:txBody>
                  <a:tcPr/>
                </a:tc>
                <a:extLst>
                  <a:ext uri="{0D108BD9-81ED-4DB2-BD59-A6C34878D82A}">
                    <a16:rowId xmlns:a16="http://schemas.microsoft.com/office/drawing/2014/main" val="3868437374"/>
                  </a:ext>
                </a:extLst>
              </a:tr>
              <a:tr h="370840">
                <a:tc>
                  <a:txBody>
                    <a:bodyPr/>
                    <a:lstStyle/>
                    <a:p>
                      <a:r>
                        <a:rPr lang="en-GB" sz="1600" dirty="0"/>
                        <a:t>Full Application Closes</a:t>
                      </a:r>
                    </a:p>
                  </a:txBody>
                  <a:tcPr/>
                </a:tc>
                <a:tc>
                  <a:txBody>
                    <a:bodyPr/>
                    <a:lstStyle/>
                    <a:p>
                      <a:r>
                        <a:rPr lang="en-GB" sz="1600" dirty="0"/>
                        <a:t>Friday 2 May 2025</a:t>
                      </a:r>
                    </a:p>
                  </a:txBody>
                  <a:tcPr/>
                </a:tc>
                <a:extLst>
                  <a:ext uri="{0D108BD9-81ED-4DB2-BD59-A6C34878D82A}">
                    <a16:rowId xmlns:a16="http://schemas.microsoft.com/office/drawing/2014/main" val="10654994"/>
                  </a:ext>
                </a:extLst>
              </a:tr>
              <a:tr h="370840">
                <a:tc>
                  <a:txBody>
                    <a:bodyPr/>
                    <a:lstStyle/>
                    <a:p>
                      <a:r>
                        <a:rPr lang="en-GB" sz="1600" dirty="0"/>
                        <a:t>Review Panel Meeting</a:t>
                      </a:r>
                    </a:p>
                  </a:txBody>
                  <a:tcPr/>
                </a:tc>
                <a:tc>
                  <a:txBody>
                    <a:bodyPr/>
                    <a:lstStyle/>
                    <a:p>
                      <a:r>
                        <a:rPr lang="en-GB" sz="1600" dirty="0"/>
                        <a:t>Monday 12 May 2025</a:t>
                      </a:r>
                    </a:p>
                  </a:txBody>
                  <a:tcPr/>
                </a:tc>
                <a:extLst>
                  <a:ext uri="{0D108BD9-81ED-4DB2-BD59-A6C34878D82A}">
                    <a16:rowId xmlns:a16="http://schemas.microsoft.com/office/drawing/2014/main" val="1828464470"/>
                  </a:ext>
                </a:extLst>
              </a:tr>
              <a:tr h="370840">
                <a:tc>
                  <a:txBody>
                    <a:bodyPr/>
                    <a:lstStyle/>
                    <a:p>
                      <a:r>
                        <a:rPr lang="en-GB" sz="1600" dirty="0"/>
                        <a:t>Short Interviews Held</a:t>
                      </a:r>
                    </a:p>
                  </a:txBody>
                  <a:tcPr/>
                </a:tc>
                <a:tc>
                  <a:txBody>
                    <a:bodyPr/>
                    <a:lstStyle/>
                    <a:p>
                      <a:r>
                        <a:rPr lang="en-GB" sz="1600" dirty="0"/>
                        <a:t>Monday 19 May 2025</a:t>
                      </a:r>
                    </a:p>
                  </a:txBody>
                  <a:tcPr/>
                </a:tc>
                <a:extLst>
                  <a:ext uri="{0D108BD9-81ED-4DB2-BD59-A6C34878D82A}">
                    <a16:rowId xmlns:a16="http://schemas.microsoft.com/office/drawing/2014/main" val="3837458943"/>
                  </a:ext>
                </a:extLst>
              </a:tr>
              <a:tr h="370840">
                <a:tc>
                  <a:txBody>
                    <a:bodyPr/>
                    <a:lstStyle/>
                    <a:p>
                      <a:r>
                        <a:rPr lang="en-GB" sz="1600" dirty="0"/>
                        <a:t>Awardees Start Scheme</a:t>
                      </a:r>
                    </a:p>
                  </a:txBody>
                  <a:tcPr/>
                </a:tc>
                <a:tc>
                  <a:txBody>
                    <a:bodyPr/>
                    <a:lstStyle/>
                    <a:p>
                      <a:r>
                        <a:rPr lang="en-GB" sz="1600" dirty="0"/>
                        <a:t>No later than January 2026</a:t>
                      </a:r>
                    </a:p>
                  </a:txBody>
                  <a:tcPr/>
                </a:tc>
                <a:extLst>
                  <a:ext uri="{0D108BD9-81ED-4DB2-BD59-A6C34878D82A}">
                    <a16:rowId xmlns:a16="http://schemas.microsoft.com/office/drawing/2014/main" val="233198373"/>
                  </a:ext>
                </a:extLst>
              </a:tr>
            </a:tbl>
          </a:graphicData>
        </a:graphic>
      </p:graphicFrame>
    </p:spTree>
    <p:extLst>
      <p:ext uri="{BB962C8B-B14F-4D97-AF65-F5344CB8AC3E}">
        <p14:creationId xmlns:p14="http://schemas.microsoft.com/office/powerpoint/2010/main" val="3361469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412" y="285420"/>
            <a:ext cx="7886700" cy="659091"/>
          </a:xfrm>
        </p:spPr>
        <p:txBody>
          <a:bodyPr>
            <a:normAutofit/>
          </a:bodyPr>
          <a:lstStyle/>
          <a:p>
            <a:r>
              <a:rPr lang="en-GB" sz="1800" b="1" dirty="0">
                <a:solidFill>
                  <a:srgbClr val="EA5D4E"/>
                </a:solidFill>
                <a:ea typeface="+mn-lt"/>
                <a:cs typeface="Calibri" panose="020F0502020204030204"/>
              </a:rPr>
              <a:t>Next Steps</a:t>
            </a:r>
            <a:endParaRPr lang="en-GB" sz="1800" b="1" dirty="0"/>
          </a:p>
        </p:txBody>
      </p:sp>
      <p:sp>
        <p:nvSpPr>
          <p:cNvPr id="3" name="Content Placeholder 2"/>
          <p:cNvSpPr>
            <a:spLocks noGrp="1"/>
          </p:cNvSpPr>
          <p:nvPr>
            <p:ph idx="1"/>
          </p:nvPr>
        </p:nvSpPr>
        <p:spPr>
          <a:xfrm>
            <a:off x="529412" y="1195826"/>
            <a:ext cx="6239983" cy="3363818"/>
          </a:xfrm>
        </p:spPr>
        <p:txBody>
          <a:bodyPr>
            <a:normAutofit/>
          </a:bodyPr>
          <a:lstStyle/>
          <a:p>
            <a:r>
              <a:rPr lang="en-GB" sz="1400" b="1" dirty="0">
                <a:solidFill>
                  <a:schemeClr val="tx1"/>
                </a:solidFill>
              </a:rPr>
              <a:t>Identify you Research Area: </a:t>
            </a:r>
            <a:r>
              <a:rPr lang="en-GB" sz="1400" dirty="0">
                <a:solidFill>
                  <a:schemeClr val="tx1"/>
                </a:solidFill>
              </a:rPr>
              <a:t>Determine your area of interest and how it aligns with the BRC.</a:t>
            </a:r>
          </a:p>
          <a:p>
            <a:r>
              <a:rPr lang="en-GB" sz="1400" b="1" dirty="0">
                <a:solidFill>
                  <a:schemeClr val="tx1"/>
                </a:solidFill>
              </a:rPr>
              <a:t>Engage with Key Contacts: </a:t>
            </a:r>
            <a:r>
              <a:rPr lang="en-GB" sz="1400" dirty="0">
                <a:solidFill>
                  <a:schemeClr val="tx1"/>
                </a:solidFill>
              </a:rPr>
              <a:t>Speak with MBRC Cluster or Theme Leads and connect with others involved in the MBRC, such as the Theme Project Managers or Capacity Building Leads.</a:t>
            </a:r>
          </a:p>
          <a:p>
            <a:r>
              <a:rPr lang="en-GB" sz="1400" b="1" dirty="0">
                <a:solidFill>
                  <a:schemeClr val="tx1"/>
                </a:solidFill>
              </a:rPr>
              <a:t>Explore Opportunities: </a:t>
            </a:r>
            <a:r>
              <a:rPr lang="en-GB" sz="1400" dirty="0">
                <a:solidFill>
                  <a:schemeClr val="tx1"/>
                </a:solidFill>
              </a:rPr>
              <a:t>Consider how your expertise fits with ongoing early-phase trails within the MBRC and CRF, as well as areas they aim to develop. </a:t>
            </a:r>
          </a:p>
          <a:p>
            <a:r>
              <a:rPr lang="en-GB" sz="1400" b="1" dirty="0">
                <a:solidFill>
                  <a:schemeClr val="tx1"/>
                </a:solidFill>
              </a:rPr>
              <a:t>Secure a Mentor/Supervisor: </a:t>
            </a:r>
            <a:r>
              <a:rPr lang="en-GB" sz="1400" dirty="0">
                <a:solidFill>
                  <a:schemeClr val="tx1"/>
                </a:solidFill>
              </a:rPr>
              <a:t>Find a mentor or supervisor who can sponsor you both within the BRC and at your host Trust.</a:t>
            </a:r>
          </a:p>
        </p:txBody>
      </p:sp>
      <p:pic>
        <p:nvPicPr>
          <p:cNvPr id="5122" name="Picture 2" descr="1,600+ Next Steps Stock Illustrations, Royalty-Free Vector Graphics &amp; Clip  Art - iStock | Steps, Next steps blue, Next steps icon">
            <a:extLst>
              <a:ext uri="{FF2B5EF4-FFF2-40B4-BE49-F238E27FC236}">
                <a16:creationId xmlns:a16="http://schemas.microsoft.com/office/drawing/2014/main" id="{5EAD74AB-94E7-13AB-2C0B-E1054C4CE0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27" t="11350" r="17614" b="12903"/>
          <a:stretch/>
        </p:blipFill>
        <p:spPr bwMode="auto">
          <a:xfrm>
            <a:off x="6927555" y="1335030"/>
            <a:ext cx="1800446" cy="211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563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dirty="0">
                <a:solidFill>
                  <a:srgbClr val="EA5D4E"/>
                </a:solidFill>
                <a:ea typeface="+mn-lt"/>
                <a:cs typeface="Calibri" panose="020F0502020204030204"/>
              </a:rPr>
              <a:t>Wider Context</a:t>
            </a:r>
            <a:endParaRPr lang="en-GB" sz="1800" b="1" dirty="0"/>
          </a:p>
        </p:txBody>
      </p:sp>
      <p:sp>
        <p:nvSpPr>
          <p:cNvPr id="3" name="Content Placeholder 2"/>
          <p:cNvSpPr>
            <a:spLocks noGrp="1"/>
          </p:cNvSpPr>
          <p:nvPr>
            <p:ph idx="1"/>
          </p:nvPr>
        </p:nvSpPr>
        <p:spPr>
          <a:xfrm>
            <a:off x="628650" y="963509"/>
            <a:ext cx="7886700" cy="3363818"/>
          </a:xfrm>
        </p:spPr>
        <p:txBody>
          <a:bodyPr>
            <a:normAutofit/>
          </a:bodyPr>
          <a:lstStyle/>
          <a:p>
            <a:pPr marL="0" indent="0">
              <a:buNone/>
            </a:pPr>
            <a:r>
              <a:rPr lang="en-GB" sz="1400" b="1" dirty="0">
                <a:solidFill>
                  <a:schemeClr val="tx1"/>
                </a:solidFill>
              </a:rPr>
              <a:t>NIHR Senior Clinical and Practitioner Research Award (SCPRA)</a:t>
            </a:r>
          </a:p>
          <a:p>
            <a:pPr marL="0" indent="0">
              <a:buNone/>
            </a:pPr>
            <a:endParaRPr lang="en-GB" sz="1400" b="1" dirty="0">
              <a:solidFill>
                <a:schemeClr val="tx1"/>
              </a:solidFill>
            </a:endParaRPr>
          </a:p>
          <a:p>
            <a:pPr lvl="1"/>
            <a:r>
              <a:rPr lang="en-GB" sz="1400" dirty="0">
                <a:solidFill>
                  <a:schemeClr val="tx1"/>
                </a:solidFill>
              </a:rPr>
              <a:t>Provides up to </a:t>
            </a:r>
            <a:r>
              <a:rPr lang="en-GB" sz="1400" b="1" dirty="0">
                <a:solidFill>
                  <a:schemeClr val="tx1"/>
                </a:solidFill>
              </a:rPr>
              <a:t>5 years of funding </a:t>
            </a:r>
            <a:r>
              <a:rPr lang="en-GB" sz="1400" dirty="0">
                <a:solidFill>
                  <a:schemeClr val="tx1"/>
                </a:solidFill>
              </a:rPr>
              <a:t>at post-doctoral level to support engagement in high-quality research activities.</a:t>
            </a:r>
          </a:p>
          <a:p>
            <a:pPr lvl="1"/>
            <a:r>
              <a:rPr lang="en-GB" sz="1400" dirty="0">
                <a:solidFill>
                  <a:schemeClr val="tx1"/>
                </a:solidFill>
              </a:rPr>
              <a:t>Applicants can propose a broad range of </a:t>
            </a:r>
            <a:r>
              <a:rPr lang="en-GB" sz="1400" b="1" dirty="0">
                <a:solidFill>
                  <a:schemeClr val="tx1"/>
                </a:solidFill>
              </a:rPr>
              <a:t>research activities </a:t>
            </a:r>
            <a:r>
              <a:rPr lang="en-GB" sz="1400" dirty="0">
                <a:solidFill>
                  <a:schemeClr val="tx1"/>
                </a:solidFill>
              </a:rPr>
              <a:t>tailored to their career development needs.</a:t>
            </a:r>
          </a:p>
          <a:p>
            <a:pPr lvl="1"/>
            <a:r>
              <a:rPr lang="en-GB" sz="1400" dirty="0">
                <a:solidFill>
                  <a:schemeClr val="tx1"/>
                </a:solidFill>
              </a:rPr>
              <a:t>Funding includes between 20% and 50% of the award holder’s salary, as well as training and development costs and contributions to research activity costs (up to £100K over 5 FTE years). </a:t>
            </a:r>
          </a:p>
          <a:p>
            <a:pPr lvl="1"/>
            <a:r>
              <a:rPr lang="en-GB" sz="1400" dirty="0">
                <a:solidFill>
                  <a:schemeClr val="tx1"/>
                </a:solidFill>
              </a:rPr>
              <a:t>The award launches annually in October.</a:t>
            </a:r>
          </a:p>
          <a:p>
            <a:pPr lvl="1"/>
            <a:r>
              <a:rPr lang="en-GB" sz="1400" dirty="0">
                <a:solidFill>
                  <a:schemeClr val="accent1"/>
                </a:solidFill>
                <a:hlinkClick r:id="rId3">
                  <a:extLst>
                    <a:ext uri="{A12FA001-AC4F-418D-AE19-62706E023703}">
                      <ahyp:hlinkClr xmlns:ahyp="http://schemas.microsoft.com/office/drawing/2018/hyperlinkcolor" val="tx"/>
                    </a:ext>
                  </a:extLst>
                </a:hlinkClick>
              </a:rPr>
              <a:t> NIHR Senior Clinical and Practitioner Research Award (SCPRA) - Round 1 | NIHR</a:t>
            </a:r>
            <a:endParaRPr lang="en-GB" sz="1400" dirty="0">
              <a:solidFill>
                <a:schemeClr val="accent1"/>
              </a:solidFill>
            </a:endParaRPr>
          </a:p>
          <a:p>
            <a:pPr lvl="1"/>
            <a:endParaRPr lang="en-GB" sz="1400" dirty="0">
              <a:solidFill>
                <a:schemeClr val="tx1"/>
              </a:solidFill>
            </a:endParaRPr>
          </a:p>
        </p:txBody>
      </p:sp>
    </p:spTree>
    <p:extLst>
      <p:ext uri="{BB962C8B-B14F-4D97-AF65-F5344CB8AC3E}">
        <p14:creationId xmlns:p14="http://schemas.microsoft.com/office/powerpoint/2010/main" val="552025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8680"/>
            <a:ext cx="7772400" cy="1346256"/>
          </a:xfrm>
        </p:spPr>
        <p:txBody>
          <a:bodyPr>
            <a:normAutofit/>
          </a:bodyPr>
          <a:lstStyle/>
          <a:p>
            <a:r>
              <a:rPr lang="en-GB" dirty="0"/>
              <a:t>Any Questions?</a:t>
            </a:r>
          </a:p>
        </p:txBody>
      </p:sp>
    </p:spTree>
    <p:extLst>
      <p:ext uri="{BB962C8B-B14F-4D97-AF65-F5344CB8AC3E}">
        <p14:creationId xmlns:p14="http://schemas.microsoft.com/office/powerpoint/2010/main" val="1094730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Graphic 1032">
            <a:extLst>
              <a:ext uri="{FF2B5EF4-FFF2-40B4-BE49-F238E27FC236}">
                <a16:creationId xmlns:a16="http://schemas.microsoft.com/office/drawing/2014/main" id="{A018D0CB-2CD8-B168-8E2A-278F345E66D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28125" y="-76890"/>
            <a:ext cx="4153688" cy="5113973"/>
          </a:xfrm>
          <a:prstGeom prst="rect">
            <a:avLst/>
          </a:prstGeom>
        </p:spPr>
      </p:pic>
      <p:sp>
        <p:nvSpPr>
          <p:cNvPr id="22" name="TextBox 21">
            <a:extLst>
              <a:ext uri="{FF2B5EF4-FFF2-40B4-BE49-F238E27FC236}">
                <a16:creationId xmlns:a16="http://schemas.microsoft.com/office/drawing/2014/main" id="{04541FE4-207A-4F80-9DD1-8B5A9B14442B}"/>
              </a:ext>
            </a:extLst>
          </p:cNvPr>
          <p:cNvSpPr txBox="1"/>
          <p:nvPr/>
        </p:nvSpPr>
        <p:spPr>
          <a:xfrm>
            <a:off x="318041" y="991053"/>
            <a:ext cx="4568795" cy="3254737"/>
          </a:xfrm>
          <a:prstGeom prst="rect">
            <a:avLst/>
          </a:prstGeom>
          <a:noFill/>
        </p:spPr>
        <p:txBody>
          <a:bodyPr wrap="square" lIns="68580" tIns="34290" rIns="68580" bIns="34290" rtlCol="0" anchor="t">
            <a:spAutoFit/>
          </a:bodyPr>
          <a:lstStyle/>
          <a:p>
            <a:pPr marL="257175" indent="-257175" defTabSz="685800">
              <a:buSzPct val="100000"/>
              <a:buFont typeface="Calibri" panose="020F0502020204030204" pitchFamily="34" charset="0"/>
              <a:buChar char="•"/>
              <a:defRPr/>
            </a:pPr>
            <a:r>
              <a:rPr lang="en-GB" sz="1200" dirty="0">
                <a:solidFill>
                  <a:prstClr val="black"/>
                </a:solidFill>
                <a:latin typeface="Arial"/>
                <a:cs typeface="Arial"/>
              </a:rPr>
              <a:t>Collaborations between Universities and NHS Trusts as </a:t>
            </a:r>
            <a:r>
              <a:rPr lang="en-GB" sz="1200" b="1" dirty="0">
                <a:solidFill>
                  <a:prstClr val="black"/>
                </a:solidFill>
                <a:latin typeface="Arial"/>
                <a:cs typeface="Arial"/>
              </a:rPr>
              <a:t>leading centres of excellence in experimental medicine</a:t>
            </a:r>
          </a:p>
          <a:p>
            <a:pPr marL="214313" indent="-214313" defTabSz="685800">
              <a:buSzPct val="100000"/>
              <a:buFont typeface="Calibri" panose="020F0502020204030204" pitchFamily="34" charset="0"/>
              <a:buChar char="•"/>
              <a:defRPr/>
            </a:pPr>
            <a:endParaRPr lang="en-GB" sz="1200" dirty="0">
              <a:solidFill>
                <a:prstClr val="black"/>
              </a:solidFill>
              <a:latin typeface="Arial" panose="020B0604020202020204" pitchFamily="34" charset="0"/>
            </a:endParaRPr>
          </a:p>
          <a:p>
            <a:pPr marL="257175" indent="-257175" defTabSz="685800">
              <a:buSzPct val="100000"/>
              <a:buFont typeface="Calibri" panose="020F0502020204030204" pitchFamily="34" charset="0"/>
              <a:buChar char="•"/>
              <a:defRPr/>
            </a:pPr>
            <a:r>
              <a:rPr lang="en-GB" sz="1200" dirty="0">
                <a:solidFill>
                  <a:prstClr val="black"/>
                </a:solidFill>
                <a:latin typeface="Arial"/>
                <a:cs typeface="Arial"/>
              </a:rPr>
              <a:t>National Institute for Health and Care Research (NIHR) has awarded </a:t>
            </a:r>
            <a:r>
              <a:rPr lang="en-GB" sz="1200" b="1" dirty="0">
                <a:solidFill>
                  <a:prstClr val="black"/>
                </a:solidFill>
                <a:latin typeface="Arial"/>
                <a:cs typeface="Arial"/>
              </a:rPr>
              <a:t>&gt;£800 million to 20 NIHR BRCs </a:t>
            </a:r>
            <a:r>
              <a:rPr lang="en-GB" sz="1200" dirty="0">
                <a:solidFill>
                  <a:prstClr val="black"/>
                </a:solidFill>
                <a:latin typeface="Arial"/>
                <a:cs typeface="Arial"/>
              </a:rPr>
              <a:t>across England (</a:t>
            </a:r>
            <a:r>
              <a:rPr lang="en-GB" sz="1200" b="1" dirty="0">
                <a:solidFill>
                  <a:prstClr val="black"/>
                </a:solidFill>
                <a:latin typeface="Arial"/>
                <a:cs typeface="Arial"/>
              </a:rPr>
              <a:t>2022–28</a:t>
            </a:r>
            <a:r>
              <a:rPr lang="en-GB" sz="1200" dirty="0">
                <a:solidFill>
                  <a:prstClr val="black"/>
                </a:solidFill>
                <a:latin typeface="Arial"/>
                <a:cs typeface="Arial"/>
              </a:rPr>
              <a:t>) through competitive application.</a:t>
            </a:r>
          </a:p>
          <a:p>
            <a:pPr marL="214313" indent="-214313" defTabSz="685800">
              <a:buSzPct val="100000"/>
              <a:buFont typeface="Calibri" panose="020F0502020204030204" pitchFamily="34" charset="0"/>
              <a:buChar char="•"/>
              <a:defRPr/>
            </a:pPr>
            <a:endParaRPr lang="en-GB" sz="1200" dirty="0">
              <a:solidFill>
                <a:prstClr val="black"/>
              </a:solidFill>
              <a:latin typeface="Arial" panose="020B0604020202020204" pitchFamily="34" charset="0"/>
            </a:endParaRPr>
          </a:p>
          <a:p>
            <a:pPr marL="257175" indent="-257175" defTabSz="685800">
              <a:spcAft>
                <a:spcPts val="600"/>
              </a:spcAft>
              <a:buSzPct val="100000"/>
              <a:buFont typeface="Calibri" panose="020F0502020204030204" pitchFamily="34" charset="0"/>
              <a:buChar char="•"/>
              <a:defRPr/>
            </a:pPr>
            <a:r>
              <a:rPr lang="en-US" sz="1200" dirty="0">
                <a:solidFill>
                  <a:prstClr val="black"/>
                </a:solidFill>
                <a:latin typeface="Arial"/>
                <a:cs typeface="Arial"/>
              </a:rPr>
              <a:t>Translate scientific breakthroughs into </a:t>
            </a:r>
            <a:r>
              <a:rPr lang="en-US" sz="1200" b="1" dirty="0">
                <a:solidFill>
                  <a:prstClr val="black"/>
                </a:solidFill>
                <a:latin typeface="Arial"/>
                <a:cs typeface="Arial"/>
              </a:rPr>
              <a:t>new treatments, diagnostics and health technologies </a:t>
            </a:r>
          </a:p>
          <a:p>
            <a:pPr marL="257175" indent="-257175" defTabSz="685800">
              <a:spcAft>
                <a:spcPts val="600"/>
              </a:spcAft>
              <a:buSzPct val="100000"/>
              <a:buFont typeface="Calibri" panose="020F0502020204030204" pitchFamily="34" charset="0"/>
              <a:buChar char="•"/>
              <a:defRPr/>
            </a:pPr>
            <a:r>
              <a:rPr lang="en-US" sz="1200" dirty="0">
                <a:solidFill>
                  <a:prstClr val="black"/>
                </a:solidFill>
                <a:latin typeface="Arial"/>
                <a:cs typeface="Arial"/>
              </a:rPr>
              <a:t>Supports </a:t>
            </a:r>
            <a:r>
              <a:rPr lang="en-US" sz="1200" b="1" dirty="0">
                <a:solidFill>
                  <a:prstClr val="black"/>
                </a:solidFill>
                <a:latin typeface="Arial"/>
                <a:cs typeface="Arial"/>
              </a:rPr>
              <a:t>people and infrastructure </a:t>
            </a:r>
            <a:r>
              <a:rPr lang="en-US" sz="1200" dirty="0">
                <a:solidFill>
                  <a:prstClr val="black"/>
                </a:solidFill>
                <a:latin typeface="Arial"/>
                <a:cs typeface="Arial"/>
              </a:rPr>
              <a:t>focused on biomedical innovation and early translational and experimental medicine research</a:t>
            </a:r>
          </a:p>
          <a:p>
            <a:pPr marL="257175" indent="-257175" defTabSz="685800">
              <a:spcAft>
                <a:spcPts val="600"/>
              </a:spcAft>
              <a:buSzPct val="100000"/>
              <a:buFont typeface="Calibri" panose="020F0502020204030204" pitchFamily="34" charset="0"/>
              <a:buChar char="•"/>
              <a:defRPr/>
            </a:pPr>
            <a:r>
              <a:rPr lang="en-US" sz="1200" dirty="0">
                <a:solidFill>
                  <a:prstClr val="black"/>
                </a:solidFill>
                <a:latin typeface="Arial"/>
                <a:cs typeface="Arial"/>
              </a:rPr>
              <a:t>Supports </a:t>
            </a:r>
            <a:r>
              <a:rPr lang="en-US" sz="1200" b="1" dirty="0">
                <a:solidFill>
                  <a:prstClr val="black"/>
                </a:solidFill>
                <a:latin typeface="Arial"/>
                <a:cs typeface="Arial"/>
              </a:rPr>
              <a:t>capacity building </a:t>
            </a:r>
            <a:r>
              <a:rPr lang="en-US" sz="1200" dirty="0">
                <a:solidFill>
                  <a:prstClr val="black"/>
                </a:solidFill>
                <a:latin typeface="Arial"/>
                <a:cs typeface="Arial"/>
              </a:rPr>
              <a:t>through funded studentships, fellowships and placements and training opportunities</a:t>
            </a:r>
          </a:p>
          <a:p>
            <a:pPr marL="257175" indent="-257175" defTabSz="685800">
              <a:spcAft>
                <a:spcPts val="600"/>
              </a:spcAft>
              <a:buSzPct val="100000"/>
              <a:buFont typeface="Calibri" panose="020F0502020204030204" pitchFamily="34" charset="0"/>
              <a:buChar char="•"/>
              <a:defRPr/>
            </a:pPr>
            <a:r>
              <a:rPr lang="en-US" sz="1200" b="1" dirty="0">
                <a:solidFill>
                  <a:prstClr val="black"/>
                </a:solidFill>
                <a:latin typeface="Arial"/>
                <a:cs typeface="Arial"/>
              </a:rPr>
              <a:t>Leverages funding </a:t>
            </a:r>
            <a:r>
              <a:rPr lang="en-US" sz="1200" dirty="0">
                <a:solidFill>
                  <a:prstClr val="black"/>
                </a:solidFill>
                <a:latin typeface="Arial"/>
                <a:cs typeface="Arial"/>
              </a:rPr>
              <a:t>to deliver research with maximum </a:t>
            </a:r>
            <a:r>
              <a:rPr lang="en-US" sz="1200" b="1" dirty="0">
                <a:solidFill>
                  <a:prstClr val="black"/>
                </a:solidFill>
                <a:latin typeface="Arial"/>
                <a:cs typeface="Arial"/>
              </a:rPr>
              <a:t>impact</a:t>
            </a:r>
            <a:r>
              <a:rPr lang="en-US" sz="1200" dirty="0">
                <a:solidFill>
                  <a:prstClr val="black"/>
                </a:solidFill>
                <a:latin typeface="Arial"/>
                <a:cs typeface="Arial"/>
              </a:rPr>
              <a:t> </a:t>
            </a:r>
          </a:p>
        </p:txBody>
      </p:sp>
      <p:sp>
        <p:nvSpPr>
          <p:cNvPr id="11" name="Title 1">
            <a:extLst>
              <a:ext uri="{FF2B5EF4-FFF2-40B4-BE49-F238E27FC236}">
                <a16:creationId xmlns:a16="http://schemas.microsoft.com/office/drawing/2014/main" id="{6D972C04-DB5C-4872-A26F-6A7F43EDB841}"/>
              </a:ext>
            </a:extLst>
          </p:cNvPr>
          <p:cNvSpPr txBox="1">
            <a:spLocks/>
          </p:cNvSpPr>
          <p:nvPr/>
        </p:nvSpPr>
        <p:spPr>
          <a:xfrm>
            <a:off x="7468866" y="1935966"/>
            <a:ext cx="1177024" cy="1964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b="1" i="0" kern="1200">
                <a:solidFill>
                  <a:srgbClr val="EA5D4E"/>
                </a:solidFill>
                <a:latin typeface="Arial" panose="020B0604020202020204" pitchFamily="34" charset="0"/>
                <a:ea typeface="+mj-ea"/>
                <a:cs typeface="Arial" panose="020B0604020202020204" pitchFamily="34" charset="0"/>
              </a:defRPr>
            </a:lvl1pPr>
          </a:lstStyle>
          <a:p>
            <a:pPr defTabSz="685800">
              <a:defRPr/>
            </a:pPr>
            <a:r>
              <a:rPr lang="en-GB" sz="825" b="0">
                <a:solidFill>
                  <a:srgbClr val="193E72"/>
                </a:solidFill>
              </a:rPr>
              <a:t>Newcastle</a:t>
            </a:r>
          </a:p>
        </p:txBody>
      </p:sp>
      <p:sp>
        <p:nvSpPr>
          <p:cNvPr id="12" name="Title 1">
            <a:extLst>
              <a:ext uri="{FF2B5EF4-FFF2-40B4-BE49-F238E27FC236}">
                <a16:creationId xmlns:a16="http://schemas.microsoft.com/office/drawing/2014/main" id="{8FCE9393-3154-47A1-A477-1E6197E322A1}"/>
              </a:ext>
            </a:extLst>
          </p:cNvPr>
          <p:cNvSpPr txBox="1">
            <a:spLocks/>
          </p:cNvSpPr>
          <p:nvPr/>
        </p:nvSpPr>
        <p:spPr>
          <a:xfrm>
            <a:off x="7716482" y="2865531"/>
            <a:ext cx="1014858" cy="14159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b="1" i="0" kern="1200">
                <a:solidFill>
                  <a:srgbClr val="EA5D4E"/>
                </a:solidFill>
                <a:latin typeface="Arial" panose="020B0604020202020204" pitchFamily="34" charset="0"/>
                <a:ea typeface="+mj-ea"/>
                <a:cs typeface="Arial" panose="020B0604020202020204" pitchFamily="34" charset="0"/>
              </a:defRPr>
            </a:lvl1pPr>
          </a:lstStyle>
          <a:p>
            <a:pPr defTabSz="685800">
              <a:defRPr/>
            </a:pPr>
            <a:r>
              <a:rPr lang="en-GB" sz="825" b="0">
                <a:solidFill>
                  <a:srgbClr val="193E72"/>
                </a:solidFill>
              </a:rPr>
              <a:t>Sheffield</a:t>
            </a:r>
          </a:p>
        </p:txBody>
      </p:sp>
      <p:sp>
        <p:nvSpPr>
          <p:cNvPr id="13" name="Title 1">
            <a:extLst>
              <a:ext uri="{FF2B5EF4-FFF2-40B4-BE49-F238E27FC236}">
                <a16:creationId xmlns:a16="http://schemas.microsoft.com/office/drawing/2014/main" id="{96F0DE7A-0E0B-4B3A-9E3D-A81781E66378}"/>
              </a:ext>
            </a:extLst>
          </p:cNvPr>
          <p:cNvSpPr txBox="1">
            <a:spLocks/>
          </p:cNvSpPr>
          <p:nvPr/>
        </p:nvSpPr>
        <p:spPr>
          <a:xfrm>
            <a:off x="5944176" y="2885907"/>
            <a:ext cx="1332515" cy="16179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b="1" i="0" kern="1200">
                <a:solidFill>
                  <a:srgbClr val="EA5D4E"/>
                </a:solidFill>
                <a:latin typeface="Arial" panose="020B0604020202020204" pitchFamily="34" charset="0"/>
                <a:ea typeface="+mj-ea"/>
                <a:cs typeface="Arial" panose="020B0604020202020204" pitchFamily="34" charset="0"/>
              </a:defRPr>
            </a:lvl1pPr>
          </a:lstStyle>
          <a:p>
            <a:pPr algn="r" defTabSz="685800">
              <a:defRPr/>
            </a:pPr>
            <a:r>
              <a:rPr lang="en-GB" sz="825">
                <a:solidFill>
                  <a:srgbClr val="193E72"/>
                </a:solidFill>
              </a:rPr>
              <a:t>Manchester</a:t>
            </a:r>
          </a:p>
        </p:txBody>
      </p:sp>
      <p:sp>
        <p:nvSpPr>
          <p:cNvPr id="14" name="Title 1">
            <a:extLst>
              <a:ext uri="{FF2B5EF4-FFF2-40B4-BE49-F238E27FC236}">
                <a16:creationId xmlns:a16="http://schemas.microsoft.com/office/drawing/2014/main" id="{2DF076B1-D19E-4CC1-BC24-D80287347336}"/>
              </a:ext>
            </a:extLst>
          </p:cNvPr>
          <p:cNvSpPr txBox="1">
            <a:spLocks/>
          </p:cNvSpPr>
          <p:nvPr/>
        </p:nvSpPr>
        <p:spPr>
          <a:xfrm>
            <a:off x="7468866" y="2618421"/>
            <a:ext cx="1332515" cy="16664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b="1" i="0" kern="1200">
                <a:solidFill>
                  <a:srgbClr val="EA5D4E"/>
                </a:solidFill>
                <a:latin typeface="Arial" panose="020B0604020202020204" pitchFamily="34" charset="0"/>
                <a:ea typeface="+mj-ea"/>
                <a:cs typeface="Arial" panose="020B0604020202020204" pitchFamily="34" charset="0"/>
              </a:defRPr>
            </a:lvl1pPr>
          </a:lstStyle>
          <a:p>
            <a:pPr defTabSz="685800">
              <a:defRPr/>
            </a:pPr>
            <a:r>
              <a:rPr lang="en-GB" sz="825" b="0">
                <a:solidFill>
                  <a:srgbClr val="193E72"/>
                </a:solidFill>
              </a:rPr>
              <a:t>Leeds</a:t>
            </a:r>
          </a:p>
        </p:txBody>
      </p:sp>
      <p:sp>
        <p:nvSpPr>
          <p:cNvPr id="15" name="Title 1">
            <a:extLst>
              <a:ext uri="{FF2B5EF4-FFF2-40B4-BE49-F238E27FC236}">
                <a16:creationId xmlns:a16="http://schemas.microsoft.com/office/drawing/2014/main" id="{5C51B868-141A-421D-BB5B-CAE5D2881D86}"/>
              </a:ext>
            </a:extLst>
          </p:cNvPr>
          <p:cNvSpPr txBox="1">
            <a:spLocks/>
          </p:cNvSpPr>
          <p:nvPr/>
        </p:nvSpPr>
        <p:spPr>
          <a:xfrm>
            <a:off x="6391957" y="3399639"/>
            <a:ext cx="1332515" cy="2710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b="1" i="0" kern="1200">
                <a:solidFill>
                  <a:srgbClr val="EA5D4E"/>
                </a:solidFill>
                <a:latin typeface="Arial" panose="020B0604020202020204" pitchFamily="34" charset="0"/>
                <a:ea typeface="+mj-ea"/>
                <a:cs typeface="Arial" panose="020B0604020202020204" pitchFamily="34" charset="0"/>
              </a:defRPr>
            </a:lvl1pPr>
          </a:lstStyle>
          <a:p>
            <a:pPr algn="r" defTabSz="685800">
              <a:defRPr/>
            </a:pPr>
            <a:r>
              <a:rPr lang="en-GB" sz="825" b="0">
                <a:solidFill>
                  <a:srgbClr val="193E72"/>
                </a:solidFill>
              </a:rPr>
              <a:t>Leicester</a:t>
            </a:r>
          </a:p>
        </p:txBody>
      </p:sp>
      <p:sp>
        <p:nvSpPr>
          <p:cNvPr id="16" name="Title 1">
            <a:extLst>
              <a:ext uri="{FF2B5EF4-FFF2-40B4-BE49-F238E27FC236}">
                <a16:creationId xmlns:a16="http://schemas.microsoft.com/office/drawing/2014/main" id="{302F7658-3DE6-4BE7-822C-49A4D2B8A8FF}"/>
              </a:ext>
            </a:extLst>
          </p:cNvPr>
          <p:cNvSpPr txBox="1">
            <a:spLocks/>
          </p:cNvSpPr>
          <p:nvPr/>
        </p:nvSpPr>
        <p:spPr>
          <a:xfrm>
            <a:off x="7656670" y="3148350"/>
            <a:ext cx="699437" cy="18231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b="1" i="0" kern="1200">
                <a:solidFill>
                  <a:srgbClr val="EA5D4E"/>
                </a:solidFill>
                <a:latin typeface="Arial" panose="020B0604020202020204" pitchFamily="34" charset="0"/>
                <a:ea typeface="+mj-ea"/>
                <a:cs typeface="Arial" panose="020B0604020202020204" pitchFamily="34" charset="0"/>
              </a:defRPr>
            </a:lvl1pPr>
          </a:lstStyle>
          <a:p>
            <a:pPr algn="r" defTabSz="685800">
              <a:defRPr/>
            </a:pPr>
            <a:r>
              <a:rPr lang="en-GB" sz="825" b="0">
                <a:solidFill>
                  <a:srgbClr val="193E72"/>
                </a:solidFill>
              </a:rPr>
              <a:t>Nottingham</a:t>
            </a:r>
          </a:p>
        </p:txBody>
      </p:sp>
      <p:sp>
        <p:nvSpPr>
          <p:cNvPr id="17" name="Title 1">
            <a:extLst>
              <a:ext uri="{FF2B5EF4-FFF2-40B4-BE49-F238E27FC236}">
                <a16:creationId xmlns:a16="http://schemas.microsoft.com/office/drawing/2014/main" id="{3AD1ADE0-A429-4EAF-97EA-63A88570D6CB}"/>
              </a:ext>
            </a:extLst>
          </p:cNvPr>
          <p:cNvSpPr txBox="1">
            <a:spLocks/>
          </p:cNvSpPr>
          <p:nvPr/>
        </p:nvSpPr>
        <p:spPr>
          <a:xfrm>
            <a:off x="8065083" y="3492227"/>
            <a:ext cx="1332515" cy="2710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b="1" i="0" kern="1200">
                <a:solidFill>
                  <a:srgbClr val="EA5D4E"/>
                </a:solidFill>
                <a:latin typeface="Arial" panose="020B0604020202020204" pitchFamily="34" charset="0"/>
                <a:ea typeface="+mj-ea"/>
                <a:cs typeface="Arial" panose="020B0604020202020204" pitchFamily="34" charset="0"/>
              </a:defRPr>
            </a:lvl1pPr>
          </a:lstStyle>
          <a:p>
            <a:pPr defTabSz="685800">
              <a:defRPr/>
            </a:pPr>
            <a:r>
              <a:rPr lang="en-GB" sz="825" b="0">
                <a:solidFill>
                  <a:srgbClr val="193E72"/>
                </a:solidFill>
              </a:rPr>
              <a:t>Cambridge</a:t>
            </a:r>
          </a:p>
        </p:txBody>
      </p:sp>
      <p:sp>
        <p:nvSpPr>
          <p:cNvPr id="18" name="Title 1">
            <a:extLst>
              <a:ext uri="{FF2B5EF4-FFF2-40B4-BE49-F238E27FC236}">
                <a16:creationId xmlns:a16="http://schemas.microsoft.com/office/drawing/2014/main" id="{1E1011B0-8D57-46E1-B017-1FF3AB1A4AE5}"/>
              </a:ext>
            </a:extLst>
          </p:cNvPr>
          <p:cNvSpPr txBox="1">
            <a:spLocks/>
          </p:cNvSpPr>
          <p:nvPr/>
        </p:nvSpPr>
        <p:spPr>
          <a:xfrm>
            <a:off x="6161575" y="3673232"/>
            <a:ext cx="1332515" cy="18013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b="1" i="0" kern="1200">
                <a:solidFill>
                  <a:srgbClr val="EA5D4E"/>
                </a:solidFill>
                <a:latin typeface="Arial" panose="020B0604020202020204" pitchFamily="34" charset="0"/>
                <a:ea typeface="+mj-ea"/>
                <a:cs typeface="Arial" panose="020B0604020202020204" pitchFamily="34" charset="0"/>
              </a:defRPr>
            </a:lvl1pPr>
          </a:lstStyle>
          <a:p>
            <a:pPr algn="r" defTabSz="685800">
              <a:defRPr/>
            </a:pPr>
            <a:r>
              <a:rPr lang="en-GB" sz="825" b="0">
                <a:solidFill>
                  <a:srgbClr val="193E72"/>
                </a:solidFill>
              </a:rPr>
              <a:t>Birmingham</a:t>
            </a:r>
          </a:p>
        </p:txBody>
      </p:sp>
      <p:sp>
        <p:nvSpPr>
          <p:cNvPr id="20" name="Title 1">
            <a:extLst>
              <a:ext uri="{FF2B5EF4-FFF2-40B4-BE49-F238E27FC236}">
                <a16:creationId xmlns:a16="http://schemas.microsoft.com/office/drawing/2014/main" id="{0E6B0743-00A0-42D3-A6B0-576CDA282BB2}"/>
              </a:ext>
            </a:extLst>
          </p:cNvPr>
          <p:cNvSpPr txBox="1">
            <a:spLocks/>
          </p:cNvSpPr>
          <p:nvPr/>
        </p:nvSpPr>
        <p:spPr>
          <a:xfrm>
            <a:off x="7591407" y="3814059"/>
            <a:ext cx="596134" cy="1430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b="1" i="0" kern="1200">
                <a:solidFill>
                  <a:srgbClr val="EA5D4E"/>
                </a:solidFill>
                <a:latin typeface="Arial" panose="020B0604020202020204" pitchFamily="34" charset="0"/>
                <a:ea typeface="+mj-ea"/>
                <a:cs typeface="Arial" panose="020B0604020202020204" pitchFamily="34" charset="0"/>
              </a:defRPr>
            </a:lvl1pPr>
          </a:lstStyle>
          <a:p>
            <a:pPr algn="r" defTabSz="685800">
              <a:defRPr/>
            </a:pPr>
            <a:r>
              <a:rPr lang="en-GB" sz="825" b="0">
                <a:solidFill>
                  <a:srgbClr val="193E72"/>
                </a:solidFill>
              </a:rPr>
              <a:t>Oxford x2</a:t>
            </a:r>
          </a:p>
        </p:txBody>
      </p:sp>
      <p:sp>
        <p:nvSpPr>
          <p:cNvPr id="21" name="Title 1">
            <a:extLst>
              <a:ext uri="{FF2B5EF4-FFF2-40B4-BE49-F238E27FC236}">
                <a16:creationId xmlns:a16="http://schemas.microsoft.com/office/drawing/2014/main" id="{BE2DF373-ADD6-4FD3-A36D-B1C5A6B65A1B}"/>
              </a:ext>
            </a:extLst>
          </p:cNvPr>
          <p:cNvSpPr txBox="1">
            <a:spLocks/>
          </p:cNvSpPr>
          <p:nvPr/>
        </p:nvSpPr>
        <p:spPr>
          <a:xfrm>
            <a:off x="7213689" y="4117089"/>
            <a:ext cx="560803" cy="14159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b="1" i="0" kern="1200">
                <a:solidFill>
                  <a:srgbClr val="EA5D4E"/>
                </a:solidFill>
                <a:latin typeface="Arial" panose="020B0604020202020204" pitchFamily="34" charset="0"/>
                <a:ea typeface="+mj-ea"/>
                <a:cs typeface="Arial" panose="020B0604020202020204" pitchFamily="34" charset="0"/>
              </a:defRPr>
            </a:lvl1pPr>
          </a:lstStyle>
          <a:p>
            <a:pPr algn="r" defTabSz="685800">
              <a:defRPr/>
            </a:pPr>
            <a:r>
              <a:rPr lang="en-GB" sz="825" b="0">
                <a:solidFill>
                  <a:srgbClr val="193E72"/>
                </a:solidFill>
              </a:rPr>
              <a:t>Bristol</a:t>
            </a:r>
          </a:p>
        </p:txBody>
      </p:sp>
      <p:sp>
        <p:nvSpPr>
          <p:cNvPr id="23" name="Title 1">
            <a:extLst>
              <a:ext uri="{FF2B5EF4-FFF2-40B4-BE49-F238E27FC236}">
                <a16:creationId xmlns:a16="http://schemas.microsoft.com/office/drawing/2014/main" id="{7A59022E-1B3E-4411-A90B-35BA07000A1B}"/>
              </a:ext>
            </a:extLst>
          </p:cNvPr>
          <p:cNvSpPr txBox="1">
            <a:spLocks/>
          </p:cNvSpPr>
          <p:nvPr/>
        </p:nvSpPr>
        <p:spPr>
          <a:xfrm>
            <a:off x="7586652" y="4238904"/>
            <a:ext cx="1332515" cy="2710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b="1" i="0" kern="1200">
                <a:solidFill>
                  <a:srgbClr val="EA5D4E"/>
                </a:solidFill>
                <a:latin typeface="Arial" panose="020B0604020202020204" pitchFamily="34" charset="0"/>
                <a:ea typeface="+mj-ea"/>
                <a:cs typeface="Arial" panose="020B0604020202020204" pitchFamily="34" charset="0"/>
              </a:defRPr>
            </a:lvl1pPr>
          </a:lstStyle>
          <a:p>
            <a:pPr defTabSz="685800">
              <a:defRPr/>
            </a:pPr>
            <a:r>
              <a:rPr lang="en-GB" sz="825" b="0">
                <a:solidFill>
                  <a:srgbClr val="193E72"/>
                </a:solidFill>
              </a:rPr>
              <a:t>Southampton</a:t>
            </a:r>
          </a:p>
        </p:txBody>
      </p:sp>
      <p:sp>
        <p:nvSpPr>
          <p:cNvPr id="24" name="Title 1">
            <a:extLst>
              <a:ext uri="{FF2B5EF4-FFF2-40B4-BE49-F238E27FC236}">
                <a16:creationId xmlns:a16="http://schemas.microsoft.com/office/drawing/2014/main" id="{6B25EADE-CC6B-4D87-8B2D-A8036FC2D2DB}"/>
              </a:ext>
            </a:extLst>
          </p:cNvPr>
          <p:cNvSpPr txBox="1">
            <a:spLocks/>
          </p:cNvSpPr>
          <p:nvPr/>
        </p:nvSpPr>
        <p:spPr>
          <a:xfrm>
            <a:off x="6570475" y="4398025"/>
            <a:ext cx="555799" cy="13593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b="1" i="0" kern="1200">
                <a:solidFill>
                  <a:srgbClr val="EA5D4E"/>
                </a:solidFill>
                <a:latin typeface="Arial" panose="020B0604020202020204" pitchFamily="34" charset="0"/>
                <a:ea typeface="+mj-ea"/>
                <a:cs typeface="Arial" panose="020B0604020202020204" pitchFamily="34" charset="0"/>
              </a:defRPr>
            </a:lvl1pPr>
          </a:lstStyle>
          <a:p>
            <a:pPr algn="r" defTabSz="685800">
              <a:defRPr/>
            </a:pPr>
            <a:r>
              <a:rPr lang="en-GB" sz="825" b="0">
                <a:solidFill>
                  <a:srgbClr val="193E72"/>
                </a:solidFill>
              </a:rPr>
              <a:t>Exeter</a:t>
            </a:r>
          </a:p>
        </p:txBody>
      </p:sp>
      <p:sp>
        <p:nvSpPr>
          <p:cNvPr id="53" name="Title 52">
            <a:extLst>
              <a:ext uri="{FF2B5EF4-FFF2-40B4-BE49-F238E27FC236}">
                <a16:creationId xmlns:a16="http://schemas.microsoft.com/office/drawing/2014/main" id="{FF70A43A-7E02-4870-8DBA-CDE5091DCDAB}"/>
              </a:ext>
            </a:extLst>
          </p:cNvPr>
          <p:cNvSpPr>
            <a:spLocks noGrp="1"/>
          </p:cNvSpPr>
          <p:nvPr>
            <p:ph type="title"/>
          </p:nvPr>
        </p:nvSpPr>
        <p:spPr>
          <a:xfrm>
            <a:off x="318042" y="228348"/>
            <a:ext cx="6674968" cy="519153"/>
          </a:xfrm>
        </p:spPr>
        <p:txBody>
          <a:bodyPr/>
          <a:lstStyle/>
          <a:p>
            <a:r>
              <a:rPr lang="en-GB" dirty="0"/>
              <a:t>NIHR Biomedical Research Centres (BRCs)</a:t>
            </a:r>
          </a:p>
        </p:txBody>
      </p:sp>
      <p:sp>
        <p:nvSpPr>
          <p:cNvPr id="55" name="Title 1">
            <a:extLst>
              <a:ext uri="{FF2B5EF4-FFF2-40B4-BE49-F238E27FC236}">
                <a16:creationId xmlns:a16="http://schemas.microsoft.com/office/drawing/2014/main" id="{E5A67375-E593-4B77-AB65-86D0CCE7B837}"/>
              </a:ext>
            </a:extLst>
          </p:cNvPr>
          <p:cNvSpPr txBox="1">
            <a:spLocks/>
          </p:cNvSpPr>
          <p:nvPr/>
        </p:nvSpPr>
        <p:spPr>
          <a:xfrm>
            <a:off x="8018597" y="3930155"/>
            <a:ext cx="856206" cy="15457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b="1" i="0" kern="1200">
                <a:solidFill>
                  <a:srgbClr val="EA5D4E"/>
                </a:solidFill>
                <a:latin typeface="Arial" panose="020B0604020202020204" pitchFamily="34" charset="0"/>
                <a:ea typeface="+mj-ea"/>
                <a:cs typeface="Arial" panose="020B0604020202020204" pitchFamily="34" charset="0"/>
              </a:defRPr>
            </a:lvl1pPr>
          </a:lstStyle>
          <a:p>
            <a:pPr defTabSz="685800">
              <a:defRPr/>
            </a:pPr>
            <a:r>
              <a:rPr lang="en-GB" sz="825" b="0">
                <a:solidFill>
                  <a:srgbClr val="193E72"/>
                </a:solidFill>
              </a:rPr>
              <a:t>London x7</a:t>
            </a:r>
          </a:p>
        </p:txBody>
      </p:sp>
    </p:spTree>
    <p:extLst>
      <p:ext uri="{BB962C8B-B14F-4D97-AF65-F5344CB8AC3E}">
        <p14:creationId xmlns:p14="http://schemas.microsoft.com/office/powerpoint/2010/main" val="1766635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6C44C04-0E0A-4BE9-BCFF-3D082286EAA8}"/>
              </a:ext>
            </a:extLst>
          </p:cNvPr>
          <p:cNvSpPr txBox="1"/>
          <p:nvPr/>
        </p:nvSpPr>
        <p:spPr>
          <a:xfrm>
            <a:off x="375843" y="711245"/>
            <a:ext cx="4875397" cy="1761123"/>
          </a:xfrm>
          <a:prstGeom prst="rect">
            <a:avLst/>
          </a:prstGeom>
          <a:noFill/>
        </p:spPr>
        <p:txBody>
          <a:bodyPr wrap="square" lIns="68580" tIns="34290" rIns="68580" bIns="34290" anchor="t">
            <a:spAutoFit/>
          </a:bodyPr>
          <a:lstStyle/>
          <a:p>
            <a:pPr marL="257175" indent="-257175" defTabSz="685800">
              <a:buFont typeface="Calibri" panose="020F0502020204030204" pitchFamily="34" charset="0"/>
              <a:buChar char="•"/>
              <a:defRPr/>
            </a:pPr>
            <a:r>
              <a:rPr lang="en-GB" sz="1200" dirty="0">
                <a:solidFill>
                  <a:prstClr val="black"/>
                </a:solidFill>
                <a:latin typeface="Arial" panose="020B0604020202020204" pitchFamily="34" charset="0"/>
              </a:rPr>
              <a:t>Two-stage competitive application process and interview</a:t>
            </a:r>
          </a:p>
          <a:p>
            <a:pPr marL="257175" indent="-257175" defTabSz="685800">
              <a:buFont typeface="Calibri" panose="020F0502020204030204" pitchFamily="34" charset="0"/>
              <a:buChar char="•"/>
              <a:defRPr/>
            </a:pPr>
            <a:r>
              <a:rPr lang="en-GB" sz="1200" dirty="0">
                <a:solidFill>
                  <a:prstClr val="black"/>
                </a:solidFill>
                <a:latin typeface="Arial" panose="020B0604020202020204" pitchFamily="34" charset="0"/>
              </a:rPr>
              <a:t>Theme and BRC strategy peer review by international panel</a:t>
            </a:r>
          </a:p>
          <a:p>
            <a:pPr marL="257175" indent="-257175" defTabSz="685800">
              <a:buFont typeface="Calibri" panose="020F0502020204030204" pitchFamily="34" charset="0"/>
              <a:buChar char="•"/>
              <a:defRPr/>
            </a:pPr>
            <a:r>
              <a:rPr lang="en-GB" sz="1200" dirty="0">
                <a:solidFill>
                  <a:prstClr val="black"/>
                </a:solidFill>
                <a:latin typeface="Arial" panose="020B0604020202020204" pitchFamily="34" charset="0"/>
              </a:rPr>
              <a:t>More than doubled the size (£28.5m &gt; </a:t>
            </a:r>
            <a:r>
              <a:rPr lang="en-GB" sz="1200" b="1" dirty="0">
                <a:solidFill>
                  <a:prstClr val="black"/>
                </a:solidFill>
                <a:latin typeface="Arial" panose="020B0604020202020204" pitchFamily="34" charset="0"/>
              </a:rPr>
              <a:t>£64.1m</a:t>
            </a:r>
            <a:r>
              <a:rPr lang="en-GB" sz="1200" dirty="0">
                <a:solidFill>
                  <a:prstClr val="black"/>
                </a:solidFill>
                <a:latin typeface="Arial" panose="020B0604020202020204" pitchFamily="34" charset="0"/>
              </a:rPr>
              <a:t>), largest BRC outside of the South-East of England</a:t>
            </a:r>
            <a:endParaRPr lang="en-GB" sz="1200" dirty="0">
              <a:solidFill>
                <a:prstClr val="black"/>
              </a:solidFill>
              <a:latin typeface="Arial" panose="020B0604020202020204" pitchFamily="34" charset="0"/>
              <a:cs typeface="Arial" panose="020B0604020202020204" pitchFamily="34" charset="0"/>
            </a:endParaRPr>
          </a:p>
          <a:p>
            <a:pPr marL="257175" indent="-257175" defTabSz="685800">
              <a:buFont typeface="Calibri" panose="020F0502020204030204" pitchFamily="34" charset="0"/>
              <a:buChar char="•"/>
              <a:defRPr/>
            </a:pPr>
            <a:r>
              <a:rPr lang="en-US" sz="1200" b="1" dirty="0">
                <a:solidFill>
                  <a:prstClr val="black"/>
                </a:solidFill>
                <a:latin typeface="Arial" panose="020B0604020202020204" pitchFamily="34" charset="0"/>
              </a:rPr>
              <a:t>Wider geography and higher number of Themes </a:t>
            </a:r>
            <a:r>
              <a:rPr lang="en-US" sz="1200" dirty="0">
                <a:solidFill>
                  <a:prstClr val="black"/>
                </a:solidFill>
                <a:latin typeface="Arial" panose="020B0604020202020204" pitchFamily="34" charset="0"/>
              </a:rPr>
              <a:t>funded</a:t>
            </a:r>
            <a:endParaRPr lang="en-GB" sz="1200" dirty="0">
              <a:solidFill>
                <a:prstClr val="black"/>
              </a:solidFill>
              <a:latin typeface="Arial" panose="020B0604020202020204" pitchFamily="34" charset="0"/>
            </a:endParaRPr>
          </a:p>
          <a:p>
            <a:pPr marL="257175" indent="-257175" defTabSz="685800">
              <a:buFont typeface="Calibri" panose="020F0502020204030204" pitchFamily="34" charset="0"/>
              <a:buChar char="•"/>
              <a:defRPr/>
            </a:pPr>
            <a:r>
              <a:rPr lang="en-US" sz="1200" dirty="0">
                <a:solidFill>
                  <a:prstClr val="black"/>
                </a:solidFill>
                <a:latin typeface="Arial" panose="020B0604020202020204" pitchFamily="34" charset="0"/>
              </a:rPr>
              <a:t>Strong emphasis on </a:t>
            </a:r>
            <a:r>
              <a:rPr lang="en-US" sz="1200" b="1" dirty="0">
                <a:solidFill>
                  <a:prstClr val="black"/>
                </a:solidFill>
                <a:latin typeface="Arial" panose="020B0604020202020204" pitchFamily="34" charset="0"/>
              </a:rPr>
              <a:t>EDI and Inclusive Research, working with communities with highest need  </a:t>
            </a:r>
            <a:br>
              <a:rPr lang="en-US" sz="1200" dirty="0">
                <a:solidFill>
                  <a:prstClr val="black"/>
                </a:solidFill>
                <a:latin typeface="Arial" panose="020B0604020202020204" pitchFamily="34" charset="0"/>
              </a:rPr>
            </a:br>
            <a:endParaRPr lang="en-GB" sz="1200" dirty="0">
              <a:solidFill>
                <a:prstClr val="black"/>
              </a:solidFill>
              <a:latin typeface="Arial" panose="020B0604020202020204" pitchFamily="34" charset="0"/>
            </a:endParaRPr>
          </a:p>
          <a:p>
            <a:pPr marL="257175" indent="-257175" defTabSz="685800">
              <a:lnSpc>
                <a:spcPct val="200000"/>
              </a:lnSpc>
              <a:buFont typeface="Symbol" panose="05050102010706020507" pitchFamily="18" charset="2"/>
              <a:buChar char=""/>
              <a:defRPr/>
            </a:pPr>
            <a:endParaRPr lang="en-GB" sz="825"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7E37A528-63F9-4C1A-900F-885C0B4FD3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2853" y="3268108"/>
            <a:ext cx="1768643" cy="1214938"/>
          </a:xfrm>
          <a:prstGeom prst="rect">
            <a:avLst/>
          </a:prstGeom>
          <a:ln>
            <a:solidFill>
              <a:schemeClr val="tx1"/>
            </a:solidFill>
          </a:ln>
        </p:spPr>
      </p:pic>
      <p:sp>
        <p:nvSpPr>
          <p:cNvPr id="5" name="Title 4">
            <a:extLst>
              <a:ext uri="{FF2B5EF4-FFF2-40B4-BE49-F238E27FC236}">
                <a16:creationId xmlns:a16="http://schemas.microsoft.com/office/drawing/2014/main" id="{234843F1-B9D8-45B2-A517-5F802BDFEACF}"/>
              </a:ext>
            </a:extLst>
          </p:cNvPr>
          <p:cNvSpPr>
            <a:spLocks noGrp="1"/>
          </p:cNvSpPr>
          <p:nvPr>
            <p:ph type="title"/>
          </p:nvPr>
        </p:nvSpPr>
        <p:spPr>
          <a:xfrm>
            <a:off x="339205" y="192092"/>
            <a:ext cx="6674968" cy="519153"/>
          </a:xfrm>
        </p:spPr>
        <p:txBody>
          <a:bodyPr/>
          <a:lstStyle/>
          <a:p>
            <a:r>
              <a:rPr lang="en-GB" dirty="0"/>
              <a:t>NIHR Manchester BRC 2022-2028</a:t>
            </a:r>
          </a:p>
        </p:txBody>
      </p:sp>
      <p:pic>
        <p:nvPicPr>
          <p:cNvPr id="2" name="Picture 1">
            <a:extLst>
              <a:ext uri="{FF2B5EF4-FFF2-40B4-BE49-F238E27FC236}">
                <a16:creationId xmlns:a16="http://schemas.microsoft.com/office/drawing/2014/main" id="{632C8A18-C4C9-A824-8659-E8E77E00A0C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8770"/>
          <a:stretch/>
        </p:blipFill>
        <p:spPr>
          <a:xfrm>
            <a:off x="3159849" y="2297977"/>
            <a:ext cx="1548122" cy="2054265"/>
          </a:xfrm>
          <a:prstGeom prst="rect">
            <a:avLst/>
          </a:prstGeom>
        </p:spPr>
      </p:pic>
      <p:pic>
        <p:nvPicPr>
          <p:cNvPr id="3" name="Picture 2">
            <a:extLst>
              <a:ext uri="{FF2B5EF4-FFF2-40B4-BE49-F238E27FC236}">
                <a16:creationId xmlns:a16="http://schemas.microsoft.com/office/drawing/2014/main" id="{32657CA6-2BCD-59CF-99A5-5F4EE6AFA9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8770"/>
          <a:stretch/>
        </p:blipFill>
        <p:spPr>
          <a:xfrm>
            <a:off x="501206" y="2322591"/>
            <a:ext cx="1566673" cy="2078879"/>
          </a:xfrm>
          <a:prstGeom prst="rect">
            <a:avLst/>
          </a:prstGeom>
        </p:spPr>
      </p:pic>
      <p:pic>
        <p:nvPicPr>
          <p:cNvPr id="4" name="Picture 2">
            <a:extLst>
              <a:ext uri="{FF2B5EF4-FFF2-40B4-BE49-F238E27FC236}">
                <a16:creationId xmlns:a16="http://schemas.microsoft.com/office/drawing/2014/main" id="{C5E5720E-1628-F14C-3F04-B64524CC7E5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865452" y="3012625"/>
            <a:ext cx="1156792" cy="489986"/>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081DE3BF-6068-B8D1-D01C-1312A21E0D1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5106" y="414407"/>
            <a:ext cx="2588381" cy="4115891"/>
          </a:xfrm>
          <a:prstGeom prst="rect">
            <a:avLst/>
          </a:prstGeom>
        </p:spPr>
      </p:pic>
      <p:pic>
        <p:nvPicPr>
          <p:cNvPr id="21" name="Picture 20">
            <a:extLst>
              <a:ext uri="{FF2B5EF4-FFF2-40B4-BE49-F238E27FC236}">
                <a16:creationId xmlns:a16="http://schemas.microsoft.com/office/drawing/2014/main" id="{0D63AE26-053E-4669-BC5F-EDFAB7E5E71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09869" y="182048"/>
            <a:ext cx="3041627" cy="1140763"/>
          </a:xfrm>
          <a:prstGeom prst="rect">
            <a:avLst/>
          </a:prstGeom>
          <a:ln>
            <a:solidFill>
              <a:schemeClr val="tx1"/>
            </a:solidFill>
          </a:ln>
        </p:spPr>
      </p:pic>
      <p:pic>
        <p:nvPicPr>
          <p:cNvPr id="20" name="Picture 19">
            <a:extLst>
              <a:ext uri="{FF2B5EF4-FFF2-40B4-BE49-F238E27FC236}">
                <a16:creationId xmlns:a16="http://schemas.microsoft.com/office/drawing/2014/main" id="{28155803-2E41-4D6C-A417-87DB4BD752D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13238"/>
          <a:stretch/>
        </p:blipFill>
        <p:spPr>
          <a:xfrm>
            <a:off x="6692902" y="1578293"/>
            <a:ext cx="2258594" cy="1434333"/>
          </a:xfrm>
          <a:prstGeom prst="rect">
            <a:avLst/>
          </a:prstGeom>
          <a:ln>
            <a:solidFill>
              <a:schemeClr val="tx1"/>
            </a:solidFill>
          </a:ln>
        </p:spPr>
      </p:pic>
    </p:spTree>
    <p:extLst>
      <p:ext uri="{BB962C8B-B14F-4D97-AF65-F5344CB8AC3E}">
        <p14:creationId xmlns:p14="http://schemas.microsoft.com/office/powerpoint/2010/main" val="3046577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364008-D3B7-4CAD-A4CA-40E878A2A371}"/>
              </a:ext>
            </a:extLst>
          </p:cNvPr>
          <p:cNvSpPr txBox="1"/>
          <p:nvPr/>
        </p:nvSpPr>
        <p:spPr>
          <a:xfrm>
            <a:off x="3497563" y="1279044"/>
            <a:ext cx="4862764" cy="2839239"/>
          </a:xfrm>
          <a:prstGeom prst="rect">
            <a:avLst/>
          </a:prstGeom>
          <a:noFill/>
        </p:spPr>
        <p:txBody>
          <a:bodyPr wrap="square" lIns="68580" tIns="34290" rIns="68580" bIns="34290" anchor="t">
            <a:spAutoFit/>
          </a:bodyPr>
          <a:lstStyle/>
          <a:p>
            <a:pPr defTabSz="685800">
              <a:defRPr/>
            </a:pPr>
            <a:r>
              <a:rPr lang="en-GB" sz="1200" dirty="0">
                <a:solidFill>
                  <a:prstClr val="black"/>
                </a:solidFill>
                <a:latin typeface="Arial"/>
                <a:cs typeface="Arial"/>
              </a:rPr>
              <a:t>Early translational research further into our communities and localities in Greater Manchester, Lancashire and South Cumbria by deepening the meaningful involvement of patients, public and civic partners.</a:t>
            </a:r>
          </a:p>
          <a:p>
            <a:pPr defTabSz="685800">
              <a:defRPr/>
            </a:pPr>
            <a:endParaRPr lang="en-GB" sz="1200" dirty="0">
              <a:solidFill>
                <a:prstClr val="black"/>
              </a:solidFill>
              <a:latin typeface="Arial" panose="020B0604020202020204" pitchFamily="34" charset="0"/>
            </a:endParaRPr>
          </a:p>
          <a:p>
            <a:pPr defTabSz="685800">
              <a:defRPr/>
            </a:pPr>
            <a:endParaRPr lang="en-GB" sz="1200" b="1" dirty="0">
              <a:solidFill>
                <a:prstClr val="black"/>
              </a:solidFill>
              <a:latin typeface="Arial" panose="020B0604020202020204" pitchFamily="34" charset="0"/>
            </a:endParaRPr>
          </a:p>
          <a:p>
            <a:pPr defTabSz="685800">
              <a:defRPr/>
            </a:pPr>
            <a:r>
              <a:rPr lang="en-GB" sz="1200" dirty="0">
                <a:solidFill>
                  <a:prstClr val="black"/>
                </a:solidFill>
                <a:latin typeface="Arial" panose="020B0604020202020204" pitchFamily="34" charset="0"/>
              </a:rPr>
              <a:t>A unique national powerhouse for innovation by combining the world-leading discovery and translational science capabilities of our partnership with a strong research culture centred on a committed, diverse and inclusive workforce. </a:t>
            </a:r>
          </a:p>
          <a:p>
            <a:pPr defTabSz="685800">
              <a:defRPr/>
            </a:pPr>
            <a:endParaRPr lang="en-GB" sz="1200" b="1" dirty="0">
              <a:solidFill>
                <a:prstClr val="black"/>
              </a:solidFill>
              <a:latin typeface="Arial" panose="020B0604020202020204" pitchFamily="34" charset="0"/>
            </a:endParaRPr>
          </a:p>
          <a:p>
            <a:pPr defTabSz="685800">
              <a:defRPr/>
            </a:pPr>
            <a:endParaRPr lang="en-GB" sz="1200" b="1" dirty="0">
              <a:solidFill>
                <a:prstClr val="black"/>
              </a:solidFill>
              <a:latin typeface="Arial" panose="020B0604020202020204" pitchFamily="34" charset="0"/>
            </a:endParaRPr>
          </a:p>
          <a:p>
            <a:pPr defTabSz="685800">
              <a:defRPr/>
            </a:pPr>
            <a:r>
              <a:rPr lang="en-GB" sz="1200" dirty="0">
                <a:solidFill>
                  <a:prstClr val="black"/>
                </a:solidFill>
                <a:latin typeface="Arial"/>
                <a:cs typeface="Arial"/>
              </a:rPr>
              <a:t>At scale, the impact of our research through our mature and integrated innovation pipeline in order to achieve measurable improvements in health and wellbeing across all sections of society in our region and beyond.</a:t>
            </a:r>
          </a:p>
        </p:txBody>
      </p:sp>
      <p:pic>
        <p:nvPicPr>
          <p:cNvPr id="4" name="Graphic 3">
            <a:extLst>
              <a:ext uri="{FF2B5EF4-FFF2-40B4-BE49-F238E27FC236}">
                <a16:creationId xmlns:a16="http://schemas.microsoft.com/office/drawing/2014/main" id="{7FC41C97-A4FE-41F6-B997-D20602621C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9564" y="1139541"/>
            <a:ext cx="935831" cy="935831"/>
          </a:xfrm>
          <a:prstGeom prst="rect">
            <a:avLst/>
          </a:prstGeom>
        </p:spPr>
      </p:pic>
      <p:pic>
        <p:nvPicPr>
          <p:cNvPr id="7" name="Graphic 6">
            <a:extLst>
              <a:ext uri="{FF2B5EF4-FFF2-40B4-BE49-F238E27FC236}">
                <a16:creationId xmlns:a16="http://schemas.microsoft.com/office/drawing/2014/main" id="{9E7CB358-F83F-4555-8D84-BC7B5B623A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8848" y="2234320"/>
            <a:ext cx="928688" cy="928688"/>
          </a:xfrm>
          <a:prstGeom prst="rect">
            <a:avLst/>
          </a:prstGeom>
        </p:spPr>
      </p:pic>
      <p:pic>
        <p:nvPicPr>
          <p:cNvPr id="9" name="Graphic 8">
            <a:extLst>
              <a:ext uri="{FF2B5EF4-FFF2-40B4-BE49-F238E27FC236}">
                <a16:creationId xmlns:a16="http://schemas.microsoft.com/office/drawing/2014/main" id="{3CB15E02-E126-46B0-8516-8F98211312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8848" y="3321955"/>
            <a:ext cx="928688" cy="928688"/>
          </a:xfrm>
          <a:prstGeom prst="rect">
            <a:avLst/>
          </a:prstGeom>
        </p:spPr>
      </p:pic>
      <p:sp>
        <p:nvSpPr>
          <p:cNvPr id="10" name="Title 1">
            <a:extLst>
              <a:ext uri="{FF2B5EF4-FFF2-40B4-BE49-F238E27FC236}">
                <a16:creationId xmlns:a16="http://schemas.microsoft.com/office/drawing/2014/main" id="{CE2FA8CA-379F-4DFF-8D4D-1A1002C6BE70}"/>
              </a:ext>
            </a:extLst>
          </p:cNvPr>
          <p:cNvSpPr txBox="1">
            <a:spLocks/>
          </p:cNvSpPr>
          <p:nvPr/>
        </p:nvSpPr>
        <p:spPr>
          <a:xfrm>
            <a:off x="339205" y="324439"/>
            <a:ext cx="8018256" cy="51915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b="1" i="0" kern="1200">
                <a:solidFill>
                  <a:srgbClr val="EA5D4E"/>
                </a:solidFill>
                <a:latin typeface="Arial" panose="020B0604020202020204" pitchFamily="34" charset="0"/>
                <a:ea typeface="+mj-ea"/>
                <a:cs typeface="Arial" panose="020B0604020202020204" pitchFamily="34" charset="0"/>
              </a:defRPr>
            </a:lvl1pPr>
          </a:lstStyle>
          <a:p>
            <a:pPr defTabSz="685800">
              <a:defRPr/>
            </a:pPr>
            <a:r>
              <a:rPr lang="en-US" sz="1800">
                <a:latin typeface="Arial"/>
                <a:cs typeface="Arial"/>
              </a:rPr>
              <a:t>Manchester BRC’s vision is to drive </a:t>
            </a:r>
            <a:r>
              <a:rPr lang="en-GB" sz="1800">
                <a:latin typeface="Arial"/>
                <a:cs typeface="Arial"/>
              </a:rPr>
              <a:t>personalised</a:t>
            </a:r>
            <a:r>
              <a:rPr lang="en-US" sz="1800">
                <a:latin typeface="Arial"/>
                <a:cs typeface="Arial"/>
              </a:rPr>
              <a:t> health and care for all</a:t>
            </a:r>
            <a:endParaRPr lang="en-GB" sz="1800">
              <a:latin typeface="Arial"/>
              <a:cs typeface="Arial"/>
            </a:endParaRPr>
          </a:p>
        </p:txBody>
      </p:sp>
      <p:sp>
        <p:nvSpPr>
          <p:cNvPr id="8" name="TextBox 7">
            <a:extLst>
              <a:ext uri="{FF2B5EF4-FFF2-40B4-BE49-F238E27FC236}">
                <a16:creationId xmlns:a16="http://schemas.microsoft.com/office/drawing/2014/main" id="{5C175B03-7E20-6525-AB56-2B9CAF268138}"/>
              </a:ext>
            </a:extLst>
          </p:cNvPr>
          <p:cNvSpPr txBox="1"/>
          <p:nvPr/>
        </p:nvSpPr>
        <p:spPr>
          <a:xfrm>
            <a:off x="1813560" y="1388164"/>
            <a:ext cx="1196340" cy="415498"/>
          </a:xfrm>
          <a:prstGeom prst="rect">
            <a:avLst/>
          </a:prstGeom>
          <a:noFill/>
        </p:spPr>
        <p:txBody>
          <a:bodyPr wrap="square">
            <a:spAutoFit/>
          </a:bodyPr>
          <a:lstStyle/>
          <a:p>
            <a:pPr defTabSz="685800">
              <a:defRPr/>
            </a:pPr>
            <a:r>
              <a:rPr lang="en-GB" sz="2100" b="1">
                <a:solidFill>
                  <a:prstClr val="black"/>
                </a:solidFill>
                <a:latin typeface="Arial" panose="020B0604020202020204" pitchFamily="34" charset="0"/>
              </a:rPr>
              <a:t>Embed</a:t>
            </a:r>
            <a:endParaRPr lang="en-GB" sz="2100">
              <a:solidFill>
                <a:prstClr val="black"/>
              </a:solidFill>
              <a:latin typeface="Arial" panose="020B0604020202020204" pitchFamily="34" charset="0"/>
            </a:endParaRPr>
          </a:p>
        </p:txBody>
      </p:sp>
      <p:sp>
        <p:nvSpPr>
          <p:cNvPr id="12" name="TextBox 11">
            <a:extLst>
              <a:ext uri="{FF2B5EF4-FFF2-40B4-BE49-F238E27FC236}">
                <a16:creationId xmlns:a16="http://schemas.microsoft.com/office/drawing/2014/main" id="{B5F6E491-5A84-DF5F-D660-7B5804335D82}"/>
              </a:ext>
            </a:extLst>
          </p:cNvPr>
          <p:cNvSpPr txBox="1"/>
          <p:nvPr/>
        </p:nvSpPr>
        <p:spPr>
          <a:xfrm>
            <a:off x="1813560" y="2442881"/>
            <a:ext cx="1339273" cy="415498"/>
          </a:xfrm>
          <a:prstGeom prst="rect">
            <a:avLst/>
          </a:prstGeom>
          <a:noFill/>
        </p:spPr>
        <p:txBody>
          <a:bodyPr wrap="square">
            <a:spAutoFit/>
          </a:bodyPr>
          <a:lstStyle/>
          <a:p>
            <a:pPr defTabSz="685800">
              <a:defRPr/>
            </a:pPr>
            <a:r>
              <a:rPr lang="en-GB" sz="2100" b="1">
                <a:solidFill>
                  <a:prstClr val="black"/>
                </a:solidFill>
                <a:latin typeface="Arial" panose="020B0604020202020204" pitchFamily="34" charset="0"/>
              </a:rPr>
              <a:t>Build</a:t>
            </a:r>
            <a:endParaRPr lang="en-GB" sz="2100">
              <a:solidFill>
                <a:prstClr val="black"/>
              </a:solidFill>
              <a:latin typeface="Arial" panose="020B0604020202020204" pitchFamily="34" charset="0"/>
            </a:endParaRPr>
          </a:p>
        </p:txBody>
      </p:sp>
      <p:sp>
        <p:nvSpPr>
          <p:cNvPr id="14" name="TextBox 13">
            <a:extLst>
              <a:ext uri="{FF2B5EF4-FFF2-40B4-BE49-F238E27FC236}">
                <a16:creationId xmlns:a16="http://schemas.microsoft.com/office/drawing/2014/main" id="{1E87666B-7EAC-E595-AEA0-B429B14A9A4D}"/>
              </a:ext>
            </a:extLst>
          </p:cNvPr>
          <p:cNvSpPr txBox="1"/>
          <p:nvPr/>
        </p:nvSpPr>
        <p:spPr>
          <a:xfrm>
            <a:off x="1813560" y="3548740"/>
            <a:ext cx="1666144" cy="415498"/>
          </a:xfrm>
          <a:prstGeom prst="rect">
            <a:avLst/>
          </a:prstGeom>
          <a:noFill/>
        </p:spPr>
        <p:txBody>
          <a:bodyPr wrap="square">
            <a:spAutoFit/>
          </a:bodyPr>
          <a:lstStyle/>
          <a:p>
            <a:pPr defTabSz="685800">
              <a:defRPr/>
            </a:pPr>
            <a:r>
              <a:rPr lang="en-GB" sz="2100" b="1" dirty="0">
                <a:solidFill>
                  <a:prstClr val="black"/>
                </a:solidFill>
                <a:latin typeface="Arial" panose="020B0604020202020204" pitchFamily="34" charset="0"/>
              </a:rPr>
              <a:t>Accelerate</a:t>
            </a:r>
            <a:endParaRPr lang="en-GB" sz="2100" dirty="0">
              <a:solidFill>
                <a:prstClr val="black"/>
              </a:solidFill>
              <a:latin typeface="Arial" panose="020B0604020202020204" pitchFamily="34" charset="0"/>
            </a:endParaRPr>
          </a:p>
        </p:txBody>
      </p:sp>
    </p:spTree>
    <p:extLst>
      <p:ext uri="{BB962C8B-B14F-4D97-AF65-F5344CB8AC3E}">
        <p14:creationId xmlns:p14="http://schemas.microsoft.com/office/powerpoint/2010/main" val="56054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DC4906FD-25FE-4EC5-92D8-0C0EB607C4C9}"/>
              </a:ext>
            </a:extLst>
          </p:cNvPr>
          <p:cNvSpPr txBox="1">
            <a:spLocks/>
          </p:cNvSpPr>
          <p:nvPr/>
        </p:nvSpPr>
        <p:spPr>
          <a:xfrm>
            <a:off x="664285" y="388421"/>
            <a:ext cx="7938057" cy="2338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750"/>
              </a:spcBef>
              <a:buNone/>
              <a:defRPr/>
            </a:pPr>
            <a:r>
              <a:rPr lang="en-GB" sz="825">
                <a:solidFill>
                  <a:prstClr val="black"/>
                </a:solidFill>
                <a:latin typeface="Arial" panose="020B0604020202020204" pitchFamily="34" charset="0"/>
              </a:rPr>
              <a:t>  </a:t>
            </a:r>
          </a:p>
        </p:txBody>
      </p:sp>
      <p:sp>
        <p:nvSpPr>
          <p:cNvPr id="8" name="Oval 7">
            <a:extLst>
              <a:ext uri="{FF2B5EF4-FFF2-40B4-BE49-F238E27FC236}">
                <a16:creationId xmlns:a16="http://schemas.microsoft.com/office/drawing/2014/main" id="{A12B0751-E211-4B97-B115-3E0AD7C1433E}"/>
              </a:ext>
            </a:extLst>
          </p:cNvPr>
          <p:cNvSpPr/>
          <p:nvPr/>
        </p:nvSpPr>
        <p:spPr>
          <a:xfrm>
            <a:off x="5701565" y="1438759"/>
            <a:ext cx="1566863" cy="1469231"/>
          </a:xfrm>
          <a:prstGeom prst="ellipse">
            <a:avLst/>
          </a:prstGeom>
          <a:solidFill>
            <a:srgbClr val="193E7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GB" sz="1350" b="1" dirty="0">
                <a:solidFill>
                  <a:prstClr val="white"/>
                </a:solidFill>
                <a:latin typeface="Arial" panose="020B0604020202020204" pitchFamily="34" charset="0"/>
              </a:rPr>
              <a:t>Population Healthcare needs</a:t>
            </a:r>
          </a:p>
        </p:txBody>
      </p:sp>
      <p:sp>
        <p:nvSpPr>
          <p:cNvPr id="11" name="Rectangle 12">
            <a:extLst>
              <a:ext uri="{FF2B5EF4-FFF2-40B4-BE49-F238E27FC236}">
                <a16:creationId xmlns:a16="http://schemas.microsoft.com/office/drawing/2014/main" id="{7F4A40EF-739D-45ED-9097-EC5124AC2DE6}"/>
              </a:ext>
            </a:extLst>
          </p:cNvPr>
          <p:cNvSpPr>
            <a:spLocks noChangeArrowheads="1"/>
          </p:cNvSpPr>
          <p:nvPr/>
        </p:nvSpPr>
        <p:spPr bwMode="auto">
          <a:xfrm>
            <a:off x="2587438" y="3645909"/>
            <a:ext cx="418504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en-GB" altLang="en-US" sz="1500" b="1" dirty="0">
                <a:solidFill>
                  <a:srgbClr val="4472C4">
                    <a:lumMod val="50000"/>
                  </a:srgbClr>
                </a:solidFill>
              </a:rPr>
              <a:t>Health Innovation Manchester</a:t>
            </a:r>
            <a:endParaRPr lang="en-GB" altLang="en-US" sz="1500" dirty="0">
              <a:solidFill>
                <a:srgbClr val="4472C4">
                  <a:lumMod val="50000"/>
                </a:srgbClr>
              </a:solidFill>
            </a:endParaRPr>
          </a:p>
        </p:txBody>
      </p:sp>
      <p:sp>
        <p:nvSpPr>
          <p:cNvPr id="20" name="Chevron 15">
            <a:extLst>
              <a:ext uri="{FF2B5EF4-FFF2-40B4-BE49-F238E27FC236}">
                <a16:creationId xmlns:a16="http://schemas.microsoft.com/office/drawing/2014/main" id="{9BB930DB-6967-4F7B-A3F2-057EA78399DB}"/>
              </a:ext>
            </a:extLst>
          </p:cNvPr>
          <p:cNvSpPr/>
          <p:nvPr/>
        </p:nvSpPr>
        <p:spPr>
          <a:xfrm>
            <a:off x="3418381" y="3203155"/>
            <a:ext cx="2523162" cy="359231"/>
          </a:xfrm>
          <a:prstGeom prst="chevron">
            <a:avLst/>
          </a:prstGeom>
          <a:solidFill>
            <a:srgbClr val="2EAC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500" b="1">
                <a:solidFill>
                  <a:prstClr val="white"/>
                </a:solidFill>
                <a:latin typeface="Arial" panose="020B0604020202020204" pitchFamily="34" charset="0"/>
              </a:rPr>
              <a:t>Develop</a:t>
            </a:r>
          </a:p>
        </p:txBody>
      </p:sp>
      <p:sp>
        <p:nvSpPr>
          <p:cNvPr id="21" name="Chevron 17">
            <a:extLst>
              <a:ext uri="{FF2B5EF4-FFF2-40B4-BE49-F238E27FC236}">
                <a16:creationId xmlns:a16="http://schemas.microsoft.com/office/drawing/2014/main" id="{D75804DB-33B7-40FA-B8F2-C245CE1B7566}"/>
              </a:ext>
            </a:extLst>
          </p:cNvPr>
          <p:cNvSpPr/>
          <p:nvPr/>
        </p:nvSpPr>
        <p:spPr>
          <a:xfrm>
            <a:off x="1329867" y="3204531"/>
            <a:ext cx="2292311" cy="359231"/>
          </a:xfrm>
          <a:prstGeom prst="chevron">
            <a:avLst/>
          </a:prstGeom>
          <a:solidFill>
            <a:srgbClr val="2EAC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500" b="1">
                <a:solidFill>
                  <a:prstClr val="white"/>
                </a:solidFill>
                <a:latin typeface="Arial" panose="020B0604020202020204" pitchFamily="34" charset="0"/>
              </a:rPr>
              <a:t>Discover</a:t>
            </a:r>
          </a:p>
        </p:txBody>
      </p:sp>
      <p:sp>
        <p:nvSpPr>
          <p:cNvPr id="22" name="Chevron 19">
            <a:extLst>
              <a:ext uri="{FF2B5EF4-FFF2-40B4-BE49-F238E27FC236}">
                <a16:creationId xmlns:a16="http://schemas.microsoft.com/office/drawing/2014/main" id="{8BF4D033-A39B-4CEF-A706-BC7D3071A1CE}"/>
              </a:ext>
            </a:extLst>
          </p:cNvPr>
          <p:cNvSpPr/>
          <p:nvPr/>
        </p:nvSpPr>
        <p:spPr>
          <a:xfrm>
            <a:off x="5618426" y="3203154"/>
            <a:ext cx="2333993" cy="359231"/>
          </a:xfrm>
          <a:prstGeom prst="chevron">
            <a:avLst/>
          </a:prstGeom>
          <a:solidFill>
            <a:srgbClr val="2EAC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500" b="1">
                <a:solidFill>
                  <a:prstClr val="white"/>
                </a:solidFill>
                <a:latin typeface="Arial" panose="020B0604020202020204" pitchFamily="34" charset="0"/>
              </a:rPr>
              <a:t>Deploy</a:t>
            </a:r>
          </a:p>
        </p:txBody>
      </p:sp>
      <p:pic>
        <p:nvPicPr>
          <p:cNvPr id="23" name="Picture 3">
            <a:extLst>
              <a:ext uri="{FF2B5EF4-FFF2-40B4-BE49-F238E27FC236}">
                <a16:creationId xmlns:a16="http://schemas.microsoft.com/office/drawing/2014/main" id="{900E9BE7-3E44-462B-AB00-6AE5B13E1A3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363" y="2477647"/>
            <a:ext cx="762421" cy="34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utoShape 2" descr="NHS North West Logo">
            <a:extLst>
              <a:ext uri="{FF2B5EF4-FFF2-40B4-BE49-F238E27FC236}">
                <a16:creationId xmlns:a16="http://schemas.microsoft.com/office/drawing/2014/main" id="{1423F6F0-2BCF-421B-B92A-2A0E73739592}"/>
              </a:ext>
            </a:extLst>
          </p:cNvPr>
          <p:cNvSpPr>
            <a:spLocks noChangeAspect="1" noChangeArrowheads="1"/>
          </p:cNvSpPr>
          <p:nvPr/>
        </p:nvSpPr>
        <p:spPr bwMode="auto">
          <a:xfrm>
            <a:off x="116681" y="-601639"/>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GB" sz="1350">
              <a:solidFill>
                <a:prstClr val="black"/>
              </a:solidFill>
              <a:latin typeface="Arial" panose="020B0604020202020204" pitchFamily="34" charset="0"/>
            </a:endParaRPr>
          </a:p>
        </p:txBody>
      </p:sp>
      <p:pic>
        <p:nvPicPr>
          <p:cNvPr id="26" name="Picture 8" descr="NHS (@NHS) / Twitter">
            <a:extLst>
              <a:ext uri="{FF2B5EF4-FFF2-40B4-BE49-F238E27FC236}">
                <a16:creationId xmlns:a16="http://schemas.microsoft.com/office/drawing/2014/main" id="{51DFF893-DA4D-404E-A2C5-E9F45926FC1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32939" y="1372944"/>
            <a:ext cx="731870" cy="73187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1CD06841-EC60-4B95-8776-3554AC015F9E}"/>
              </a:ext>
            </a:extLst>
          </p:cNvPr>
          <p:cNvSpPr txBox="1"/>
          <p:nvPr/>
        </p:nvSpPr>
        <p:spPr>
          <a:xfrm>
            <a:off x="7448170" y="1842654"/>
            <a:ext cx="685800" cy="250296"/>
          </a:xfrm>
          <a:prstGeom prst="rect">
            <a:avLst/>
          </a:prstGeom>
          <a:noFill/>
        </p:spPr>
        <p:txBody>
          <a:bodyPr wrap="none" rtlCol="0">
            <a:noAutofit/>
          </a:bodyPr>
          <a:lstStyle/>
          <a:p>
            <a:pPr defTabSz="685800">
              <a:lnSpc>
                <a:spcPct val="90000"/>
              </a:lnSpc>
              <a:spcAft>
                <a:spcPts val="450"/>
              </a:spcAft>
              <a:defRPr/>
            </a:pPr>
            <a:r>
              <a:rPr lang="en-GB" sz="1050" b="1" i="1" dirty="0">
                <a:solidFill>
                  <a:prstClr val="black"/>
                </a:solidFill>
                <a:latin typeface="Arial" panose="020B0604020202020204" pitchFamily="34" charset="0"/>
                <a:cs typeface="Arial" panose="020B0604020202020204" pitchFamily="34" charset="0"/>
              </a:rPr>
              <a:t>North West</a:t>
            </a:r>
          </a:p>
        </p:txBody>
      </p:sp>
      <p:sp>
        <p:nvSpPr>
          <p:cNvPr id="2" name="Title 1">
            <a:extLst>
              <a:ext uri="{FF2B5EF4-FFF2-40B4-BE49-F238E27FC236}">
                <a16:creationId xmlns:a16="http://schemas.microsoft.com/office/drawing/2014/main" id="{FA546AB0-F029-49D9-9B78-C2E096907502}"/>
              </a:ext>
            </a:extLst>
          </p:cNvPr>
          <p:cNvSpPr>
            <a:spLocks noGrp="1"/>
          </p:cNvSpPr>
          <p:nvPr>
            <p:ph type="title"/>
          </p:nvPr>
        </p:nvSpPr>
        <p:spPr>
          <a:xfrm>
            <a:off x="339205" y="294360"/>
            <a:ext cx="8263137" cy="519153"/>
          </a:xfrm>
        </p:spPr>
        <p:txBody>
          <a:bodyPr/>
          <a:lstStyle/>
          <a:p>
            <a:r>
              <a:rPr lang="en-GB" dirty="0">
                <a:latin typeface="Arial"/>
                <a:cs typeface="Arial"/>
              </a:rPr>
              <a:t>Manchester BRC’s vision is to drive personalised health and care for all</a:t>
            </a:r>
          </a:p>
        </p:txBody>
      </p:sp>
      <p:pic>
        <p:nvPicPr>
          <p:cNvPr id="2050" name="Picture 2" descr="NHS Greater Manchester Integrated Care ...">
            <a:extLst>
              <a:ext uri="{FF2B5EF4-FFF2-40B4-BE49-F238E27FC236}">
                <a16:creationId xmlns:a16="http://schemas.microsoft.com/office/drawing/2014/main" id="{C1B04A2B-107E-5BA1-78C8-4888D7F2C6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1208" y="1984354"/>
            <a:ext cx="1064429" cy="980654"/>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C8DC8B80-A484-4B76-A13A-DC63C3214B2D}"/>
              </a:ext>
            </a:extLst>
          </p:cNvPr>
          <p:cNvSpPr/>
          <p:nvPr/>
        </p:nvSpPr>
        <p:spPr>
          <a:xfrm>
            <a:off x="4308617" y="1453486"/>
            <a:ext cx="1566863" cy="1469231"/>
          </a:xfrm>
          <a:prstGeom prst="ellipse">
            <a:avLst/>
          </a:prstGeom>
          <a:solidFill>
            <a:srgbClr val="EF65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GB" sz="1500" b="1" dirty="0">
                <a:solidFill>
                  <a:prstClr val="white"/>
                </a:solidFill>
                <a:latin typeface="Arial" panose="020B0604020202020204" pitchFamily="34" charset="0"/>
              </a:rPr>
              <a:t>Later Research</a:t>
            </a:r>
          </a:p>
          <a:p>
            <a:pPr algn="ctr" defTabSz="685800">
              <a:defRPr/>
            </a:pPr>
            <a:r>
              <a:rPr lang="en-GB" sz="1500" b="1" dirty="0">
                <a:solidFill>
                  <a:prstClr val="white"/>
                </a:solidFill>
                <a:latin typeface="Arial" panose="020B0604020202020204" pitchFamily="34" charset="0"/>
              </a:rPr>
              <a:t>Steps</a:t>
            </a:r>
          </a:p>
        </p:txBody>
      </p:sp>
      <p:sp>
        <p:nvSpPr>
          <p:cNvPr id="9" name="Oval 8">
            <a:extLst>
              <a:ext uri="{FF2B5EF4-FFF2-40B4-BE49-F238E27FC236}">
                <a16:creationId xmlns:a16="http://schemas.microsoft.com/office/drawing/2014/main" id="{95994167-9626-4CC1-88F7-22A85C8BA009}"/>
              </a:ext>
            </a:extLst>
          </p:cNvPr>
          <p:cNvSpPr/>
          <p:nvPr/>
        </p:nvSpPr>
        <p:spPr>
          <a:xfrm>
            <a:off x="2901973" y="1429636"/>
            <a:ext cx="1566863" cy="1468041"/>
          </a:xfrm>
          <a:prstGeom prst="ellipse">
            <a:avLst/>
          </a:prstGeom>
          <a:solidFill>
            <a:srgbClr val="2EACB0"/>
          </a:solidFill>
          <a:ln>
            <a:noFill/>
          </a:ln>
          <a:effectLst>
            <a:glow rad="101600">
              <a:srgbClr val="2EACB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GB" sz="1350" b="1">
                <a:solidFill>
                  <a:prstClr val="white"/>
                </a:solidFill>
                <a:latin typeface="Arial" panose="020B0604020202020204" pitchFamily="34" charset="0"/>
              </a:rPr>
              <a:t>Biomedical Research Centre</a:t>
            </a:r>
          </a:p>
        </p:txBody>
      </p:sp>
      <p:sp>
        <p:nvSpPr>
          <p:cNvPr id="6" name="Oval 5">
            <a:extLst>
              <a:ext uri="{FF2B5EF4-FFF2-40B4-BE49-F238E27FC236}">
                <a16:creationId xmlns:a16="http://schemas.microsoft.com/office/drawing/2014/main" id="{E16AA7F7-9FA2-4307-82BC-F81BC9DCA290}"/>
              </a:ext>
            </a:extLst>
          </p:cNvPr>
          <p:cNvSpPr/>
          <p:nvPr/>
        </p:nvSpPr>
        <p:spPr>
          <a:xfrm>
            <a:off x="1510216" y="1453486"/>
            <a:ext cx="1565672" cy="1469231"/>
          </a:xfrm>
          <a:prstGeom prst="ellipse">
            <a:avLst/>
          </a:prstGeom>
          <a:solidFill>
            <a:srgbClr val="193E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GB" sz="1500" b="1">
                <a:solidFill>
                  <a:prstClr val="white"/>
                </a:solidFill>
                <a:latin typeface="Arial" panose="020B0604020202020204" pitchFamily="34" charset="0"/>
              </a:rPr>
              <a:t>University</a:t>
            </a:r>
          </a:p>
        </p:txBody>
      </p:sp>
    </p:spTree>
    <p:extLst>
      <p:ext uri="{BB962C8B-B14F-4D97-AF65-F5344CB8AC3E}">
        <p14:creationId xmlns:p14="http://schemas.microsoft.com/office/powerpoint/2010/main" val="273180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564" y="179585"/>
            <a:ext cx="4131000" cy="491076"/>
          </a:xfrm>
        </p:spPr>
        <p:txBody>
          <a:bodyPr/>
          <a:lstStyle/>
          <a:p>
            <a:r>
              <a:rPr lang="en-GB"/>
              <a:t>Manchester BRC Structure </a:t>
            </a:r>
          </a:p>
        </p:txBody>
      </p:sp>
      <p:grpSp>
        <p:nvGrpSpPr>
          <p:cNvPr id="4" name="Group 3">
            <a:extLst>
              <a:ext uri="{FF2B5EF4-FFF2-40B4-BE49-F238E27FC236}">
                <a16:creationId xmlns:a16="http://schemas.microsoft.com/office/drawing/2014/main" id="{EC34282A-BAC4-8578-3228-E2E4BD15751B}"/>
              </a:ext>
            </a:extLst>
          </p:cNvPr>
          <p:cNvGrpSpPr/>
          <p:nvPr/>
        </p:nvGrpSpPr>
        <p:grpSpPr>
          <a:xfrm>
            <a:off x="2506500" y="548318"/>
            <a:ext cx="4131000" cy="4046864"/>
            <a:chOff x="3177323" y="1376906"/>
            <a:chExt cx="5735168" cy="5568980"/>
          </a:xfrm>
        </p:grpSpPr>
        <p:grpSp>
          <p:nvGrpSpPr>
            <p:cNvPr id="3" name="Group 2">
              <a:extLst>
                <a:ext uri="{FF2B5EF4-FFF2-40B4-BE49-F238E27FC236}">
                  <a16:creationId xmlns:a16="http://schemas.microsoft.com/office/drawing/2014/main" id="{C47C9935-1F28-4E08-940D-727B3F45A04B}"/>
                </a:ext>
              </a:extLst>
            </p:cNvPr>
            <p:cNvGrpSpPr/>
            <p:nvPr/>
          </p:nvGrpSpPr>
          <p:grpSpPr>
            <a:xfrm>
              <a:off x="3177323" y="1376906"/>
              <a:ext cx="5735168" cy="5568980"/>
              <a:chOff x="3342000" y="1145268"/>
              <a:chExt cx="5735168" cy="5568980"/>
            </a:xfrm>
          </p:grpSpPr>
          <p:sp>
            <p:nvSpPr>
              <p:cNvPr id="14" name="Rectangle 13">
                <a:extLst>
                  <a:ext uri="{FF2B5EF4-FFF2-40B4-BE49-F238E27FC236}">
                    <a16:creationId xmlns:a16="http://schemas.microsoft.com/office/drawing/2014/main" id="{64132A83-3963-41D7-BCA2-A18BF6DC5D1C}"/>
                  </a:ext>
                </a:extLst>
              </p:cNvPr>
              <p:cNvSpPr>
                <a:spLocks noChangeAspect="1"/>
              </p:cNvSpPr>
              <p:nvPr/>
            </p:nvSpPr>
            <p:spPr>
              <a:xfrm>
                <a:off x="3462516" y="1145268"/>
                <a:ext cx="5508000" cy="5508000"/>
              </a:xfrm>
              <a:prstGeom prst="rect">
                <a:avLst/>
              </a:prstGeom>
              <a:noFill/>
              <a:effectLst/>
            </p:spPr>
            <p:txBody>
              <a:bodyPr spcFirstLastPara="1" wrap="none" lIns="68580" tIns="34290" rIns="68580" bIns="34290" numCol="1">
                <a:prstTxWarp prst="textArchUp">
                  <a:avLst>
                    <a:gd name="adj" fmla="val 14054464"/>
                  </a:avLst>
                </a:prstTxWarp>
                <a:spAutoFit/>
              </a:bodyPr>
              <a:lstStyle/>
              <a:p>
                <a:pPr algn="just" defTabSz="685800">
                  <a:lnSpc>
                    <a:spcPct val="90000"/>
                  </a:lnSpc>
                  <a:spcAft>
                    <a:spcPts val="450"/>
                  </a:spcAft>
                  <a:defRPr/>
                </a:pPr>
                <a:r>
                  <a:rPr lang="en-US" sz="3300" b="1" spc="225">
                    <a:solidFill>
                      <a:srgbClr val="0082CA"/>
                    </a:solidFill>
                    <a:latin typeface="Open Sans" panose="020B0606030504020204" pitchFamily="34" charset="0"/>
                    <a:ea typeface="Open Sans" panose="020B0606030504020204" pitchFamily="34" charset="0"/>
                    <a:cs typeface="Open Sans" panose="020B0606030504020204" pitchFamily="34" charset="0"/>
                  </a:rPr>
                  <a:t> Basic mechanisms of disease </a:t>
                </a:r>
                <a:endParaRPr lang="en-US" sz="3300" spc="225">
                  <a:solidFill>
                    <a:srgbClr val="0082C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C5035ECA-0735-4174-9E8D-70C6136A9631}"/>
                  </a:ext>
                </a:extLst>
              </p:cNvPr>
              <p:cNvSpPr>
                <a:spLocks noChangeAspect="1"/>
              </p:cNvSpPr>
              <p:nvPr/>
            </p:nvSpPr>
            <p:spPr>
              <a:xfrm rot="17258569">
                <a:off x="3569168" y="1206248"/>
                <a:ext cx="5508000" cy="5508000"/>
              </a:xfrm>
              <a:prstGeom prst="rect">
                <a:avLst/>
              </a:prstGeom>
              <a:noFill/>
              <a:effectLst/>
            </p:spPr>
            <p:txBody>
              <a:bodyPr spcFirstLastPara="1" wrap="none" lIns="68580" tIns="34290" rIns="68580" bIns="34290" numCol="1">
                <a:prstTxWarp prst="textArchDown">
                  <a:avLst>
                    <a:gd name="adj" fmla="val 3593386"/>
                  </a:avLst>
                </a:prstTxWarp>
                <a:spAutoFit/>
              </a:bodyPr>
              <a:lstStyle/>
              <a:p>
                <a:pPr algn="just" defTabSz="685800">
                  <a:lnSpc>
                    <a:spcPct val="90000"/>
                  </a:lnSpc>
                  <a:spcAft>
                    <a:spcPts val="450"/>
                  </a:spcAft>
                  <a:defRPr/>
                </a:pPr>
                <a:r>
                  <a:rPr lang="en-US" sz="3300" b="1" spc="225">
                    <a:solidFill>
                      <a:srgbClr val="193E72"/>
                    </a:solidFill>
                    <a:latin typeface="Open Sans" panose="020B0606030504020204" pitchFamily="34" charset="0"/>
                    <a:ea typeface="Open Sans" panose="020B0606030504020204" pitchFamily="34" charset="0"/>
                    <a:cs typeface="Open Sans" panose="020B0606030504020204" pitchFamily="34" charset="0"/>
                  </a:rPr>
                  <a:t>Person-</a:t>
                </a:r>
                <a:r>
                  <a:rPr lang="en-US" sz="3300" b="1" spc="225" err="1">
                    <a:solidFill>
                      <a:srgbClr val="193E72"/>
                    </a:solidFill>
                    <a:latin typeface="Open Sans" panose="020B0606030504020204" pitchFamily="34" charset="0"/>
                    <a:ea typeface="Open Sans" panose="020B0606030504020204" pitchFamily="34" charset="0"/>
                    <a:cs typeface="Open Sans" panose="020B0606030504020204" pitchFamily="34" charset="0"/>
                  </a:rPr>
                  <a:t>centred</a:t>
                </a:r>
                <a:r>
                  <a:rPr lang="en-US" sz="3300" b="1" spc="225">
                    <a:solidFill>
                      <a:srgbClr val="193E72"/>
                    </a:solidFill>
                    <a:latin typeface="Open Sans" panose="020B0606030504020204" pitchFamily="34" charset="0"/>
                    <a:ea typeface="Open Sans" panose="020B0606030504020204" pitchFamily="34" charset="0"/>
                    <a:cs typeface="Open Sans" panose="020B0606030504020204" pitchFamily="34" charset="0"/>
                  </a:rPr>
                  <a:t> therapies</a:t>
                </a:r>
                <a:endParaRPr lang="en-US" sz="3300" b="1" spc="225">
                  <a:solidFill>
                    <a:srgbClr val="EA5D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CDD18B13-552E-432F-93E8-2B7C9C814ACE}"/>
                  </a:ext>
                </a:extLst>
              </p:cNvPr>
              <p:cNvSpPr>
                <a:spLocks noChangeAspect="1"/>
              </p:cNvSpPr>
              <p:nvPr/>
            </p:nvSpPr>
            <p:spPr>
              <a:xfrm rot="4344527">
                <a:off x="3342000" y="1206248"/>
                <a:ext cx="5508000" cy="5508000"/>
              </a:xfrm>
              <a:prstGeom prst="rect">
                <a:avLst/>
              </a:prstGeom>
              <a:noFill/>
              <a:effectLst/>
            </p:spPr>
            <p:txBody>
              <a:bodyPr spcFirstLastPara="1" wrap="none" lIns="68580" tIns="34290" rIns="68580" bIns="34290" numCol="1">
                <a:prstTxWarp prst="textArchDown">
                  <a:avLst>
                    <a:gd name="adj" fmla="val 3080844"/>
                  </a:avLst>
                </a:prstTxWarp>
                <a:spAutoFit/>
              </a:bodyPr>
              <a:lstStyle/>
              <a:p>
                <a:pPr algn="just" defTabSz="685800">
                  <a:lnSpc>
                    <a:spcPct val="90000"/>
                  </a:lnSpc>
                  <a:spcAft>
                    <a:spcPts val="450"/>
                  </a:spcAft>
                  <a:defRPr/>
                </a:pPr>
                <a:r>
                  <a:rPr lang="en-US" sz="3300" b="1" spc="225">
                    <a:solidFill>
                      <a:srgbClr val="EA5D4E"/>
                    </a:solidFill>
                    <a:latin typeface="Open Sans" panose="020B0606030504020204" pitchFamily="34" charset="0"/>
                    <a:ea typeface="Open Sans" panose="020B0606030504020204" pitchFamily="34" charset="0"/>
                    <a:cs typeface="Open Sans" panose="020B0606030504020204" pitchFamily="34" charset="0"/>
                  </a:rPr>
                  <a:t>Prevention and early detection</a:t>
                </a:r>
              </a:p>
            </p:txBody>
          </p:sp>
        </p:grpSp>
        <p:grpSp>
          <p:nvGrpSpPr>
            <p:cNvPr id="70" name="Group 69">
              <a:extLst>
                <a:ext uri="{FF2B5EF4-FFF2-40B4-BE49-F238E27FC236}">
                  <a16:creationId xmlns:a16="http://schemas.microsoft.com/office/drawing/2014/main" id="{323BF9F1-3359-4D31-A320-B39556D256B6}"/>
                </a:ext>
              </a:extLst>
            </p:cNvPr>
            <p:cNvGrpSpPr/>
            <p:nvPr/>
          </p:nvGrpSpPr>
          <p:grpSpPr>
            <a:xfrm>
              <a:off x="3512473" y="1603271"/>
              <a:ext cx="5072847" cy="5072847"/>
              <a:chOff x="6375416" y="1603271"/>
              <a:chExt cx="5072847" cy="5072847"/>
            </a:xfrm>
          </p:grpSpPr>
          <p:grpSp>
            <p:nvGrpSpPr>
              <p:cNvPr id="5" name="Graphic 5">
                <a:extLst>
                  <a:ext uri="{FF2B5EF4-FFF2-40B4-BE49-F238E27FC236}">
                    <a16:creationId xmlns:a16="http://schemas.microsoft.com/office/drawing/2014/main" id="{A49C38B8-183F-4BE5-B3C7-47C3994E1319}"/>
                  </a:ext>
                </a:extLst>
              </p:cNvPr>
              <p:cNvGrpSpPr/>
              <p:nvPr/>
            </p:nvGrpSpPr>
            <p:grpSpPr>
              <a:xfrm>
                <a:off x="6770236" y="3665157"/>
                <a:ext cx="366959" cy="190806"/>
                <a:chOff x="6770236" y="3665157"/>
                <a:chExt cx="366959" cy="190806"/>
              </a:xfrm>
            </p:grpSpPr>
            <p:sp>
              <p:nvSpPr>
                <p:cNvPr id="7" name="Freeform: Shape 6">
                  <a:extLst>
                    <a:ext uri="{FF2B5EF4-FFF2-40B4-BE49-F238E27FC236}">
                      <a16:creationId xmlns:a16="http://schemas.microsoft.com/office/drawing/2014/main" id="{C33212BE-CA48-4B51-86BE-D014BC14B56D}"/>
                    </a:ext>
                  </a:extLst>
                </p:cNvPr>
                <p:cNvSpPr/>
                <p:nvPr/>
              </p:nvSpPr>
              <p:spPr>
                <a:xfrm>
                  <a:off x="6770236" y="3759699"/>
                  <a:ext cx="201214" cy="1193"/>
                </a:xfrm>
                <a:custGeom>
                  <a:avLst/>
                  <a:gdLst>
                    <a:gd name="connsiteX0" fmla="*/ 0 w 201214"/>
                    <a:gd name="connsiteY0" fmla="*/ 0 h 1193"/>
                    <a:gd name="connsiteX1" fmla="*/ 201215 w 201214"/>
                    <a:gd name="connsiteY1" fmla="*/ 1193 h 1193"/>
                  </a:gdLst>
                  <a:ahLst/>
                  <a:cxnLst>
                    <a:cxn ang="0">
                      <a:pos x="connsiteX0" y="connsiteY0"/>
                    </a:cxn>
                    <a:cxn ang="0">
                      <a:pos x="connsiteX1" y="connsiteY1"/>
                    </a:cxn>
                  </a:cxnLst>
                  <a:rect l="l" t="t" r="r" b="b"/>
                  <a:pathLst>
                    <a:path w="201214" h="1193">
                      <a:moveTo>
                        <a:pt x="0" y="0"/>
                      </a:moveTo>
                      <a:cubicBezTo>
                        <a:pt x="0" y="0"/>
                        <a:pt x="11536" y="862"/>
                        <a:pt x="201215" y="1193"/>
                      </a:cubicBezTo>
                    </a:path>
                  </a:pathLst>
                </a:custGeom>
                <a:noFill/>
                <a:ln w="39722" cap="flat">
                  <a:solidFill>
                    <a:srgbClr val="134677"/>
                  </a:solidFill>
                  <a:prstDash val="solid"/>
                  <a:miter/>
                </a:ln>
              </p:spPr>
              <p:txBody>
                <a:bodyPr rtlCol="0" anchor="ctr"/>
                <a:lstStyle/>
                <a:p>
                  <a:pPr defTabSz="685800">
                    <a:defRPr/>
                  </a:pPr>
                  <a:endParaRPr lang="en-GB" sz="1350">
                    <a:solidFill>
                      <a:prstClr val="black"/>
                    </a:solidFill>
                    <a:latin typeface="Calibri" panose="020F0502020204030204"/>
                  </a:endParaRPr>
                </a:p>
              </p:txBody>
            </p:sp>
            <p:sp>
              <p:nvSpPr>
                <p:cNvPr id="8" name="Freeform: Shape 7">
                  <a:extLst>
                    <a:ext uri="{FF2B5EF4-FFF2-40B4-BE49-F238E27FC236}">
                      <a16:creationId xmlns:a16="http://schemas.microsoft.com/office/drawing/2014/main" id="{E5DA0103-BEDC-4632-94D4-E945EBC655CC}"/>
                    </a:ext>
                  </a:extLst>
                </p:cNvPr>
                <p:cNvSpPr/>
                <p:nvPr/>
              </p:nvSpPr>
              <p:spPr>
                <a:xfrm>
                  <a:off x="6903495" y="3665157"/>
                  <a:ext cx="233700" cy="190806"/>
                </a:xfrm>
                <a:custGeom>
                  <a:avLst/>
                  <a:gdLst>
                    <a:gd name="connsiteX0" fmla="*/ 233701 w 233700"/>
                    <a:gd name="connsiteY0" fmla="*/ 95867 h 190806"/>
                    <a:gd name="connsiteX1" fmla="*/ 0 w 233700"/>
                    <a:gd name="connsiteY1" fmla="*/ 190806 h 190806"/>
                    <a:gd name="connsiteX2" fmla="*/ 55558 w 233700"/>
                    <a:gd name="connsiteY2" fmla="*/ 95469 h 190806"/>
                    <a:gd name="connsiteX3" fmla="*/ 398 w 233700"/>
                    <a:gd name="connsiteY3" fmla="*/ 0 h 190806"/>
                    <a:gd name="connsiteX4" fmla="*/ 233701 w 233700"/>
                    <a:gd name="connsiteY4" fmla="*/ 95867 h 190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00" h="190806">
                      <a:moveTo>
                        <a:pt x="233701" y="95867"/>
                      </a:moveTo>
                      <a:lnTo>
                        <a:pt x="0" y="190806"/>
                      </a:lnTo>
                      <a:lnTo>
                        <a:pt x="55558" y="95469"/>
                      </a:lnTo>
                      <a:lnTo>
                        <a:pt x="398" y="0"/>
                      </a:lnTo>
                      <a:lnTo>
                        <a:pt x="233701" y="95867"/>
                      </a:lnTo>
                      <a:close/>
                    </a:path>
                  </a:pathLst>
                </a:custGeom>
                <a:solidFill>
                  <a:srgbClr val="134677"/>
                </a:solidFill>
                <a:ln w="6620" cap="flat">
                  <a:noFill/>
                  <a:prstDash val="solid"/>
                  <a:miter/>
                </a:ln>
              </p:spPr>
              <p:txBody>
                <a:bodyPr rtlCol="0" anchor="ctr"/>
                <a:lstStyle/>
                <a:p>
                  <a:pPr defTabSz="685800">
                    <a:defRPr/>
                  </a:pPr>
                  <a:endParaRPr lang="en-GB" sz="1350">
                    <a:solidFill>
                      <a:prstClr val="black"/>
                    </a:solidFill>
                    <a:latin typeface="Calibri" panose="020F0502020204030204"/>
                  </a:endParaRPr>
                </a:p>
              </p:txBody>
            </p:sp>
          </p:grpSp>
          <p:sp>
            <p:nvSpPr>
              <p:cNvPr id="9" name="Freeform: Shape 8">
                <a:extLst>
                  <a:ext uri="{FF2B5EF4-FFF2-40B4-BE49-F238E27FC236}">
                    <a16:creationId xmlns:a16="http://schemas.microsoft.com/office/drawing/2014/main" id="{8C89BF15-E35D-4F7F-9843-592C609C58B9}"/>
                  </a:ext>
                </a:extLst>
              </p:cNvPr>
              <p:cNvSpPr/>
              <p:nvPr/>
            </p:nvSpPr>
            <p:spPr>
              <a:xfrm>
                <a:off x="6459501" y="1681548"/>
                <a:ext cx="4875396" cy="4875396"/>
              </a:xfrm>
              <a:custGeom>
                <a:avLst/>
                <a:gdLst>
                  <a:gd name="connsiteX0" fmla="*/ 766534 w 4875396"/>
                  <a:gd name="connsiteY0" fmla="*/ 663017 h 4875396"/>
                  <a:gd name="connsiteX1" fmla="*/ 4212380 w 4875396"/>
                  <a:gd name="connsiteY1" fmla="*/ 766508 h 4875396"/>
                  <a:gd name="connsiteX2" fmla="*/ 4108888 w 4875396"/>
                  <a:gd name="connsiteY2" fmla="*/ 4212354 h 4875396"/>
                  <a:gd name="connsiteX3" fmla="*/ 663043 w 4875396"/>
                  <a:gd name="connsiteY3" fmla="*/ 4108862 h 4875396"/>
                  <a:gd name="connsiteX4" fmla="*/ 766534 w 4875396"/>
                  <a:gd name="connsiteY4" fmla="*/ 663017 h 487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5396" h="4875396">
                    <a:moveTo>
                      <a:pt x="766534" y="663017"/>
                    </a:moveTo>
                    <a:cubicBezTo>
                      <a:pt x="1746620" y="-259919"/>
                      <a:pt x="3289377" y="-213643"/>
                      <a:pt x="4212380" y="766508"/>
                    </a:cubicBezTo>
                    <a:cubicBezTo>
                      <a:pt x="5135316" y="1746660"/>
                      <a:pt x="5089040" y="3289418"/>
                      <a:pt x="4108888" y="4212354"/>
                    </a:cubicBezTo>
                    <a:cubicBezTo>
                      <a:pt x="3128737" y="5135357"/>
                      <a:pt x="1585979" y="5089014"/>
                      <a:pt x="663043" y="4108862"/>
                    </a:cubicBezTo>
                    <a:cubicBezTo>
                      <a:pt x="-259960" y="3128777"/>
                      <a:pt x="-213617" y="1586020"/>
                      <a:pt x="766534" y="663017"/>
                    </a:cubicBezTo>
                    <a:close/>
                  </a:path>
                </a:pathLst>
              </a:custGeom>
              <a:noFill/>
              <a:ln w="6620" cap="flat">
                <a:noFill/>
                <a:prstDash val="solid"/>
                <a:miter/>
              </a:ln>
            </p:spPr>
            <p:txBody>
              <a:bodyPr rtlCol="0" anchor="ctr"/>
              <a:lstStyle/>
              <a:p>
                <a:pPr defTabSz="685800">
                  <a:defRPr/>
                </a:pPr>
                <a:endParaRPr lang="en-GB" sz="1350">
                  <a:solidFill>
                    <a:prstClr val="black"/>
                  </a:solidFill>
                  <a:latin typeface="Calibri" panose="020F0502020204030204"/>
                </a:endParaRPr>
              </a:p>
            </p:txBody>
          </p:sp>
          <p:sp>
            <p:nvSpPr>
              <p:cNvPr id="10" name="Freeform: Shape 9">
                <a:extLst>
                  <a:ext uri="{FF2B5EF4-FFF2-40B4-BE49-F238E27FC236}">
                    <a16:creationId xmlns:a16="http://schemas.microsoft.com/office/drawing/2014/main" id="{7047EFF1-D92E-4D8F-A719-66FF7D37FD6C}"/>
                  </a:ext>
                </a:extLst>
              </p:cNvPr>
              <p:cNvSpPr/>
              <p:nvPr/>
            </p:nvSpPr>
            <p:spPr>
              <a:xfrm>
                <a:off x="6375416" y="1603271"/>
                <a:ext cx="5072847" cy="5072847"/>
              </a:xfrm>
              <a:custGeom>
                <a:avLst/>
                <a:gdLst>
                  <a:gd name="connsiteX0" fmla="*/ 797581 w 5072847"/>
                  <a:gd name="connsiteY0" fmla="*/ 689913 h 5072847"/>
                  <a:gd name="connsiteX1" fmla="*/ 4382984 w 5072847"/>
                  <a:gd name="connsiteY1" fmla="*/ 797581 h 5072847"/>
                  <a:gd name="connsiteX2" fmla="*/ 4275316 w 5072847"/>
                  <a:gd name="connsiteY2" fmla="*/ 4382984 h 5072847"/>
                  <a:gd name="connsiteX3" fmla="*/ 689913 w 5072847"/>
                  <a:gd name="connsiteY3" fmla="*/ 4275316 h 5072847"/>
                  <a:gd name="connsiteX4" fmla="*/ 797581 w 5072847"/>
                  <a:gd name="connsiteY4" fmla="*/ 689913 h 5072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2847" h="5072847">
                    <a:moveTo>
                      <a:pt x="797581" y="689913"/>
                    </a:moveTo>
                    <a:cubicBezTo>
                      <a:pt x="1817379" y="-270482"/>
                      <a:pt x="3422589" y="-222283"/>
                      <a:pt x="4382984" y="797581"/>
                    </a:cubicBezTo>
                    <a:cubicBezTo>
                      <a:pt x="5343313" y="1817379"/>
                      <a:pt x="5295114" y="3422656"/>
                      <a:pt x="4275316" y="4382984"/>
                    </a:cubicBezTo>
                    <a:cubicBezTo>
                      <a:pt x="3255518" y="5343313"/>
                      <a:pt x="1650241" y="5295114"/>
                      <a:pt x="689913" y="4275316"/>
                    </a:cubicBezTo>
                    <a:cubicBezTo>
                      <a:pt x="-270482" y="3255518"/>
                      <a:pt x="-222283" y="1650241"/>
                      <a:pt x="797581" y="689913"/>
                    </a:cubicBezTo>
                    <a:close/>
                  </a:path>
                </a:pathLst>
              </a:custGeom>
              <a:solidFill>
                <a:srgbClr val="134677"/>
              </a:solidFill>
              <a:ln w="145647" cap="flat">
                <a:solidFill>
                  <a:srgbClr val="EF6557"/>
                </a:solidFill>
                <a:prstDash val="solid"/>
                <a:miter/>
              </a:ln>
            </p:spPr>
            <p:txBody>
              <a:bodyPr rtlCol="0" anchor="ctr"/>
              <a:lstStyle/>
              <a:p>
                <a:pPr defTabSz="685800">
                  <a:defRPr/>
                </a:pPr>
                <a:endParaRPr lang="en-GB" sz="1350">
                  <a:solidFill>
                    <a:prstClr val="black"/>
                  </a:solidFill>
                  <a:latin typeface="Calibri" panose="020F0502020204030204"/>
                </a:endParaRPr>
              </a:p>
            </p:txBody>
          </p:sp>
          <p:sp>
            <p:nvSpPr>
              <p:cNvPr id="11" name="Freeform: Shape 10">
                <a:extLst>
                  <a:ext uri="{FF2B5EF4-FFF2-40B4-BE49-F238E27FC236}">
                    <a16:creationId xmlns:a16="http://schemas.microsoft.com/office/drawing/2014/main" id="{360AA56A-B688-4F41-945F-7A719D6B1BE1}"/>
                  </a:ext>
                </a:extLst>
              </p:cNvPr>
              <p:cNvSpPr/>
              <p:nvPr/>
            </p:nvSpPr>
            <p:spPr>
              <a:xfrm>
                <a:off x="7204489" y="2414576"/>
                <a:ext cx="3446044" cy="3446044"/>
              </a:xfrm>
              <a:custGeom>
                <a:avLst/>
                <a:gdLst>
                  <a:gd name="connsiteX0" fmla="*/ 3446045 w 3446044"/>
                  <a:gd name="connsiteY0" fmla="*/ 3419790 h 3446044"/>
                  <a:gd name="connsiteX1" fmla="*/ 3419790 w 3446044"/>
                  <a:gd name="connsiteY1" fmla="*/ 3446045 h 3446044"/>
                  <a:gd name="connsiteX2" fmla="*/ 0 w 3446044"/>
                  <a:gd name="connsiteY2" fmla="*/ 26254 h 3446044"/>
                  <a:gd name="connsiteX3" fmla="*/ 26254 w 3446044"/>
                  <a:gd name="connsiteY3" fmla="*/ 0 h 3446044"/>
                  <a:gd name="connsiteX4" fmla="*/ 3446045 w 3446044"/>
                  <a:gd name="connsiteY4" fmla="*/ 3419790 h 344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6044" h="3446044">
                    <a:moveTo>
                      <a:pt x="3446045" y="3419790"/>
                    </a:moveTo>
                    <a:lnTo>
                      <a:pt x="3419790" y="3446045"/>
                    </a:lnTo>
                    <a:lnTo>
                      <a:pt x="0" y="26254"/>
                    </a:lnTo>
                    <a:lnTo>
                      <a:pt x="26254" y="0"/>
                    </a:lnTo>
                    <a:lnTo>
                      <a:pt x="3446045" y="3419790"/>
                    </a:lnTo>
                    <a:close/>
                  </a:path>
                </a:pathLst>
              </a:custGeom>
              <a:solidFill>
                <a:srgbClr val="134677"/>
              </a:solidFill>
              <a:ln w="6620" cap="flat">
                <a:noFill/>
                <a:prstDash val="solid"/>
                <a:miter/>
              </a:ln>
            </p:spPr>
            <p:txBody>
              <a:bodyPr rtlCol="0" anchor="ctr"/>
              <a:lstStyle/>
              <a:p>
                <a:pPr defTabSz="685800">
                  <a:defRPr/>
                </a:pPr>
                <a:endParaRPr lang="en-GB" sz="1350">
                  <a:solidFill>
                    <a:prstClr val="black"/>
                  </a:solidFill>
                  <a:latin typeface="Calibri" panose="020F0502020204030204"/>
                </a:endParaRPr>
              </a:p>
            </p:txBody>
          </p:sp>
          <p:sp>
            <p:nvSpPr>
              <p:cNvPr id="12" name="Freeform: Shape 11">
                <a:extLst>
                  <a:ext uri="{FF2B5EF4-FFF2-40B4-BE49-F238E27FC236}">
                    <a16:creationId xmlns:a16="http://schemas.microsoft.com/office/drawing/2014/main" id="{2AFE1EE8-5E9C-41DF-8D2F-FE40F80CA0B6}"/>
                  </a:ext>
                </a:extLst>
              </p:cNvPr>
              <p:cNvSpPr/>
              <p:nvPr/>
            </p:nvSpPr>
            <p:spPr>
              <a:xfrm>
                <a:off x="7204489" y="2411460"/>
                <a:ext cx="3446044" cy="3446044"/>
              </a:xfrm>
              <a:custGeom>
                <a:avLst/>
                <a:gdLst>
                  <a:gd name="connsiteX0" fmla="*/ 0 w 3446044"/>
                  <a:gd name="connsiteY0" fmla="*/ 3419790 h 3446044"/>
                  <a:gd name="connsiteX1" fmla="*/ 26254 w 3446044"/>
                  <a:gd name="connsiteY1" fmla="*/ 3446044 h 3446044"/>
                  <a:gd name="connsiteX2" fmla="*/ 3446045 w 3446044"/>
                  <a:gd name="connsiteY2" fmla="*/ 26254 h 3446044"/>
                  <a:gd name="connsiteX3" fmla="*/ 3419790 w 3446044"/>
                  <a:gd name="connsiteY3" fmla="*/ 0 h 3446044"/>
                  <a:gd name="connsiteX4" fmla="*/ 0 w 3446044"/>
                  <a:gd name="connsiteY4" fmla="*/ 3419790 h 344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6044" h="3446044">
                    <a:moveTo>
                      <a:pt x="0" y="3419790"/>
                    </a:moveTo>
                    <a:lnTo>
                      <a:pt x="26254" y="3446044"/>
                    </a:lnTo>
                    <a:lnTo>
                      <a:pt x="3446045" y="26254"/>
                    </a:lnTo>
                    <a:lnTo>
                      <a:pt x="3419790" y="0"/>
                    </a:lnTo>
                    <a:lnTo>
                      <a:pt x="0" y="3419790"/>
                    </a:lnTo>
                    <a:close/>
                  </a:path>
                </a:pathLst>
              </a:custGeom>
              <a:solidFill>
                <a:srgbClr val="134677"/>
              </a:solidFill>
              <a:ln w="6620" cap="flat">
                <a:noFill/>
                <a:prstDash val="solid"/>
                <a:miter/>
              </a:ln>
            </p:spPr>
            <p:txBody>
              <a:bodyPr rtlCol="0" anchor="ctr"/>
              <a:lstStyle/>
              <a:p>
                <a:pPr defTabSz="685800">
                  <a:defRPr/>
                </a:pPr>
                <a:endParaRPr lang="en-GB" sz="1350">
                  <a:solidFill>
                    <a:prstClr val="black"/>
                  </a:solidFill>
                  <a:latin typeface="Calibri" panose="020F0502020204030204"/>
                </a:endParaRPr>
              </a:p>
            </p:txBody>
          </p:sp>
          <p:sp>
            <p:nvSpPr>
              <p:cNvPr id="13" name="TextBox 12">
                <a:extLst>
                  <a:ext uri="{FF2B5EF4-FFF2-40B4-BE49-F238E27FC236}">
                    <a16:creationId xmlns:a16="http://schemas.microsoft.com/office/drawing/2014/main" id="{794A8E5C-1488-4262-9EA5-BCE030C9BE76}"/>
                  </a:ext>
                </a:extLst>
              </p:cNvPr>
              <p:cNvSpPr txBox="1"/>
              <p:nvPr/>
            </p:nvSpPr>
            <p:spPr>
              <a:xfrm>
                <a:off x="6850973" y="3099660"/>
                <a:ext cx="846131" cy="351096"/>
              </a:xfrm>
              <a:prstGeom prst="rect">
                <a:avLst/>
              </a:prstGeom>
              <a:noFill/>
            </p:spPr>
            <p:txBody>
              <a:bodyPr wrap="none" rtlCol="0">
                <a:spAutoFit/>
              </a:bodyPr>
              <a:lstStyle/>
              <a:p>
                <a:pPr defTabSz="685800">
                  <a:defRPr/>
                </a:pPr>
                <a:r>
                  <a:rPr lang="en-GB" sz="1058" b="1">
                    <a:solidFill>
                      <a:srgbClr val="FFFFFF"/>
                    </a:solidFill>
                    <a:latin typeface="Lato"/>
                    <a:ea typeface="Lato"/>
                    <a:cs typeface="Lato"/>
                    <a:sym typeface="Lato"/>
                    <a:rtl val="0"/>
                  </a:rPr>
                  <a:t>Cancer</a:t>
                </a:r>
              </a:p>
            </p:txBody>
          </p:sp>
          <p:sp>
            <p:nvSpPr>
              <p:cNvPr id="18" name="TextBox 17">
                <a:extLst>
                  <a:ext uri="{FF2B5EF4-FFF2-40B4-BE49-F238E27FC236}">
                    <a16:creationId xmlns:a16="http://schemas.microsoft.com/office/drawing/2014/main" id="{54F19E00-A786-4A4C-AEB4-A2AD12DED2CA}"/>
                  </a:ext>
                </a:extLst>
              </p:cNvPr>
              <p:cNvSpPr txBox="1"/>
              <p:nvPr/>
            </p:nvSpPr>
            <p:spPr>
              <a:xfrm>
                <a:off x="6790045" y="3292720"/>
                <a:ext cx="274180" cy="210094"/>
              </a:xfrm>
              <a:prstGeom prst="rect">
                <a:avLst/>
              </a:prstGeom>
              <a:noFill/>
            </p:spPr>
            <p:txBody>
              <a:bodyPr wrap="none" rtlCol="0">
                <a:spAutoFit/>
              </a:bodyPr>
              <a:lstStyle/>
              <a:p>
                <a:pPr defTabSz="685800">
                  <a:defRPr/>
                </a:pPr>
                <a:r>
                  <a:rPr lang="en-GB" sz="392" b="1">
                    <a:solidFill>
                      <a:srgbClr val="FFFFFF"/>
                    </a:solidFill>
                    <a:latin typeface="Lato"/>
                    <a:ea typeface="Lato"/>
                    <a:cs typeface="Lato"/>
                    <a:sym typeface="Lato"/>
                    <a:rtl val="0"/>
                  </a:rPr>
                  <a:t> </a:t>
                </a:r>
              </a:p>
            </p:txBody>
          </p:sp>
          <p:sp>
            <p:nvSpPr>
              <p:cNvPr id="19" name="TextBox 18">
                <a:extLst>
                  <a:ext uri="{FF2B5EF4-FFF2-40B4-BE49-F238E27FC236}">
                    <a16:creationId xmlns:a16="http://schemas.microsoft.com/office/drawing/2014/main" id="{4A8F2305-4A69-471F-A875-011F080AE720}"/>
                  </a:ext>
                </a:extLst>
              </p:cNvPr>
              <p:cNvSpPr txBox="1"/>
              <p:nvPr/>
            </p:nvSpPr>
            <p:spPr>
              <a:xfrm>
                <a:off x="6751326" y="3387129"/>
                <a:ext cx="1395825" cy="292860"/>
              </a:xfrm>
              <a:prstGeom prst="rect">
                <a:avLst/>
              </a:prstGeom>
              <a:noFill/>
            </p:spPr>
            <p:txBody>
              <a:bodyPr wrap="none" rtlCol="0">
                <a:spAutoFit/>
              </a:bodyPr>
              <a:lstStyle/>
              <a:p>
                <a:pPr defTabSz="685800">
                  <a:defRPr/>
                </a:pPr>
                <a:r>
                  <a:rPr lang="en-GB" sz="783">
                    <a:solidFill>
                      <a:srgbClr val="FFFFFF"/>
                    </a:solidFill>
                    <a:latin typeface="Lato"/>
                    <a:ea typeface="Lato"/>
                    <a:cs typeface="Lato"/>
                    <a:sym typeface="Lato"/>
                    <a:rtl val="0"/>
                  </a:rPr>
                  <a:t>Cancer Prevention</a:t>
                </a:r>
              </a:p>
            </p:txBody>
          </p:sp>
          <p:sp>
            <p:nvSpPr>
              <p:cNvPr id="20" name="TextBox 19">
                <a:extLst>
                  <a:ext uri="{FF2B5EF4-FFF2-40B4-BE49-F238E27FC236}">
                    <a16:creationId xmlns:a16="http://schemas.microsoft.com/office/drawing/2014/main" id="{0F791D6C-2EBF-4DE9-B5F1-51AA30DD76A8}"/>
                  </a:ext>
                </a:extLst>
              </p:cNvPr>
              <p:cNvSpPr txBox="1"/>
              <p:nvPr/>
            </p:nvSpPr>
            <p:spPr>
              <a:xfrm>
                <a:off x="6706508" y="3547835"/>
                <a:ext cx="1342414" cy="292860"/>
              </a:xfrm>
              <a:prstGeom prst="rect">
                <a:avLst/>
              </a:prstGeom>
              <a:noFill/>
            </p:spPr>
            <p:txBody>
              <a:bodyPr wrap="none" rtlCol="0">
                <a:spAutoFit/>
              </a:bodyPr>
              <a:lstStyle/>
              <a:p>
                <a:pPr defTabSz="685800">
                  <a:defRPr/>
                </a:pPr>
                <a:r>
                  <a:rPr lang="en-GB" sz="783">
                    <a:solidFill>
                      <a:srgbClr val="FFFFFF"/>
                    </a:solidFill>
                    <a:latin typeface="Lato"/>
                    <a:ea typeface="Lato"/>
                    <a:cs typeface="Lato"/>
                    <a:sym typeface="Lato"/>
                    <a:rtl val="0"/>
                  </a:rPr>
                  <a:t>&amp; Early Detection</a:t>
                </a:r>
              </a:p>
            </p:txBody>
          </p:sp>
          <p:sp>
            <p:nvSpPr>
              <p:cNvPr id="21" name="TextBox 20">
                <a:extLst>
                  <a:ext uri="{FF2B5EF4-FFF2-40B4-BE49-F238E27FC236}">
                    <a16:creationId xmlns:a16="http://schemas.microsoft.com/office/drawing/2014/main" id="{71B57E48-B6A9-48D2-92A0-F41EBF017C13}"/>
                  </a:ext>
                </a:extLst>
              </p:cNvPr>
              <p:cNvSpPr txBox="1"/>
              <p:nvPr/>
            </p:nvSpPr>
            <p:spPr>
              <a:xfrm>
                <a:off x="6679724" y="3694354"/>
                <a:ext cx="269729" cy="193593"/>
              </a:xfrm>
              <a:prstGeom prst="rect">
                <a:avLst/>
              </a:prstGeom>
              <a:noFill/>
            </p:spPr>
            <p:txBody>
              <a:bodyPr wrap="none" rtlCol="0">
                <a:spAutoFit/>
              </a:bodyPr>
              <a:lstStyle/>
              <a:p>
                <a:pPr defTabSz="685800">
                  <a:defRPr/>
                </a:pPr>
                <a:r>
                  <a:rPr lang="en-GB" sz="314">
                    <a:solidFill>
                      <a:srgbClr val="FFFFFF"/>
                    </a:solidFill>
                    <a:latin typeface="Lato"/>
                    <a:ea typeface="Lato"/>
                    <a:cs typeface="Lato"/>
                    <a:sym typeface="Lato"/>
                    <a:rtl val="0"/>
                  </a:rPr>
                  <a:t> </a:t>
                </a:r>
              </a:p>
            </p:txBody>
          </p:sp>
          <p:sp>
            <p:nvSpPr>
              <p:cNvPr id="22" name="TextBox 21">
                <a:extLst>
                  <a:ext uri="{FF2B5EF4-FFF2-40B4-BE49-F238E27FC236}">
                    <a16:creationId xmlns:a16="http://schemas.microsoft.com/office/drawing/2014/main" id="{BC03D737-05B1-4B87-87A1-4F41965EEDA0}"/>
                  </a:ext>
                </a:extLst>
              </p:cNvPr>
              <p:cNvSpPr txBox="1"/>
              <p:nvPr/>
            </p:nvSpPr>
            <p:spPr>
              <a:xfrm>
                <a:off x="6659967" y="3775502"/>
                <a:ext cx="1320159" cy="292860"/>
              </a:xfrm>
              <a:prstGeom prst="rect">
                <a:avLst/>
              </a:prstGeom>
              <a:noFill/>
            </p:spPr>
            <p:txBody>
              <a:bodyPr wrap="none" rtlCol="0">
                <a:spAutoFit/>
              </a:bodyPr>
              <a:lstStyle/>
              <a:p>
                <a:pPr defTabSz="685800">
                  <a:defRPr/>
                </a:pPr>
                <a:r>
                  <a:rPr lang="en-GB" sz="783">
                    <a:solidFill>
                      <a:srgbClr val="FFFFFF"/>
                    </a:solidFill>
                    <a:latin typeface="Lato"/>
                    <a:ea typeface="Lato"/>
                    <a:cs typeface="Lato"/>
                    <a:sym typeface="Lato"/>
                    <a:rtl val="0"/>
                  </a:rPr>
                  <a:t>Cancer Precision </a:t>
                </a:r>
              </a:p>
            </p:txBody>
          </p:sp>
          <p:sp>
            <p:nvSpPr>
              <p:cNvPr id="23" name="TextBox 22">
                <a:extLst>
                  <a:ext uri="{FF2B5EF4-FFF2-40B4-BE49-F238E27FC236}">
                    <a16:creationId xmlns:a16="http://schemas.microsoft.com/office/drawing/2014/main" id="{3EF50726-11C0-4F27-BEDC-BD70296C03D3}"/>
                  </a:ext>
                </a:extLst>
              </p:cNvPr>
              <p:cNvSpPr txBox="1"/>
              <p:nvPr/>
            </p:nvSpPr>
            <p:spPr>
              <a:xfrm>
                <a:off x="6639813" y="3936144"/>
                <a:ext cx="821651" cy="292860"/>
              </a:xfrm>
              <a:prstGeom prst="rect">
                <a:avLst/>
              </a:prstGeom>
              <a:noFill/>
            </p:spPr>
            <p:txBody>
              <a:bodyPr wrap="none" rtlCol="0">
                <a:spAutoFit/>
              </a:bodyPr>
              <a:lstStyle/>
              <a:p>
                <a:pPr defTabSz="685800">
                  <a:defRPr/>
                </a:pPr>
                <a:r>
                  <a:rPr lang="en-GB" sz="783">
                    <a:solidFill>
                      <a:srgbClr val="FFFFFF"/>
                    </a:solidFill>
                    <a:latin typeface="Lato"/>
                    <a:ea typeface="Lato"/>
                    <a:cs typeface="Lato"/>
                    <a:sym typeface="Lato"/>
                    <a:rtl val="0"/>
                  </a:rPr>
                  <a:t>Medicine</a:t>
                </a:r>
              </a:p>
            </p:txBody>
          </p:sp>
          <p:sp>
            <p:nvSpPr>
              <p:cNvPr id="24" name="TextBox 23">
                <a:extLst>
                  <a:ext uri="{FF2B5EF4-FFF2-40B4-BE49-F238E27FC236}">
                    <a16:creationId xmlns:a16="http://schemas.microsoft.com/office/drawing/2014/main" id="{67CB9262-A0E6-40DC-8F83-1AE535D2D49A}"/>
                  </a:ext>
                </a:extLst>
              </p:cNvPr>
              <p:cNvSpPr txBox="1"/>
              <p:nvPr/>
            </p:nvSpPr>
            <p:spPr>
              <a:xfrm>
                <a:off x="6632255" y="4082662"/>
                <a:ext cx="269729" cy="193593"/>
              </a:xfrm>
              <a:prstGeom prst="rect">
                <a:avLst/>
              </a:prstGeom>
              <a:noFill/>
            </p:spPr>
            <p:txBody>
              <a:bodyPr wrap="none" rtlCol="0">
                <a:spAutoFit/>
              </a:bodyPr>
              <a:lstStyle/>
              <a:p>
                <a:pPr defTabSz="685800">
                  <a:defRPr/>
                </a:pPr>
                <a:r>
                  <a:rPr lang="en-GB" sz="314">
                    <a:solidFill>
                      <a:srgbClr val="FFFFFF"/>
                    </a:solidFill>
                    <a:latin typeface="Lato"/>
                    <a:ea typeface="Lato"/>
                    <a:cs typeface="Lato"/>
                    <a:sym typeface="Lato"/>
                    <a:rtl val="0"/>
                  </a:rPr>
                  <a:t> </a:t>
                </a:r>
              </a:p>
            </p:txBody>
          </p:sp>
          <p:sp>
            <p:nvSpPr>
              <p:cNvPr id="25" name="TextBox 24">
                <a:extLst>
                  <a:ext uri="{FF2B5EF4-FFF2-40B4-BE49-F238E27FC236}">
                    <a16:creationId xmlns:a16="http://schemas.microsoft.com/office/drawing/2014/main" id="{6E3AA8BD-B9AF-4E1D-999D-BFB793C5A6B4}"/>
                  </a:ext>
                </a:extLst>
              </p:cNvPr>
              <p:cNvSpPr txBox="1"/>
              <p:nvPr/>
            </p:nvSpPr>
            <p:spPr>
              <a:xfrm>
                <a:off x="6635503" y="4163811"/>
                <a:ext cx="899543" cy="292860"/>
              </a:xfrm>
              <a:prstGeom prst="rect">
                <a:avLst/>
              </a:prstGeom>
              <a:noFill/>
            </p:spPr>
            <p:txBody>
              <a:bodyPr wrap="none" rtlCol="0">
                <a:spAutoFit/>
              </a:bodyPr>
              <a:lstStyle/>
              <a:p>
                <a:pPr defTabSz="685800">
                  <a:defRPr/>
                </a:pPr>
                <a:r>
                  <a:rPr lang="en-GB" sz="783">
                    <a:solidFill>
                      <a:srgbClr val="FFFFFF"/>
                    </a:solidFill>
                    <a:latin typeface="Lato"/>
                    <a:ea typeface="Lato"/>
                    <a:cs typeface="Lato"/>
                    <a:sym typeface="Lato"/>
                    <a:rtl val="0"/>
                  </a:rPr>
                  <a:t>Advanced </a:t>
                </a:r>
              </a:p>
            </p:txBody>
          </p:sp>
          <p:sp>
            <p:nvSpPr>
              <p:cNvPr id="26" name="TextBox 25">
                <a:extLst>
                  <a:ext uri="{FF2B5EF4-FFF2-40B4-BE49-F238E27FC236}">
                    <a16:creationId xmlns:a16="http://schemas.microsoft.com/office/drawing/2014/main" id="{9D4488D2-BB78-4F88-839C-BEC6C14CF8F3}"/>
                  </a:ext>
                </a:extLst>
              </p:cNvPr>
              <p:cNvSpPr txBox="1"/>
              <p:nvPr/>
            </p:nvSpPr>
            <p:spPr>
              <a:xfrm>
                <a:off x="6652542" y="4324517"/>
                <a:ext cx="1073132" cy="292860"/>
              </a:xfrm>
              <a:prstGeom prst="rect">
                <a:avLst/>
              </a:prstGeom>
              <a:noFill/>
            </p:spPr>
            <p:txBody>
              <a:bodyPr wrap="none" rtlCol="0">
                <a:spAutoFit/>
              </a:bodyPr>
              <a:lstStyle/>
              <a:p>
                <a:pPr defTabSz="685800">
                  <a:defRPr/>
                </a:pPr>
                <a:r>
                  <a:rPr lang="en-GB" sz="783">
                    <a:solidFill>
                      <a:srgbClr val="FFFFFF"/>
                    </a:solidFill>
                    <a:latin typeface="Lato"/>
                    <a:ea typeface="Lato"/>
                    <a:cs typeface="Lato"/>
                    <a:sym typeface="Lato"/>
                    <a:rtl val="0"/>
                  </a:rPr>
                  <a:t>Radiotherapy</a:t>
                </a:r>
              </a:p>
            </p:txBody>
          </p:sp>
          <p:sp>
            <p:nvSpPr>
              <p:cNvPr id="27" name="TextBox 26">
                <a:extLst>
                  <a:ext uri="{FF2B5EF4-FFF2-40B4-BE49-F238E27FC236}">
                    <a16:creationId xmlns:a16="http://schemas.microsoft.com/office/drawing/2014/main" id="{34DF2D25-0A94-4C9A-A0BA-1470CFEE1CA2}"/>
                  </a:ext>
                </a:extLst>
              </p:cNvPr>
              <p:cNvSpPr txBox="1"/>
              <p:nvPr/>
            </p:nvSpPr>
            <p:spPr>
              <a:xfrm>
                <a:off x="6663017" y="4471037"/>
                <a:ext cx="269729" cy="193593"/>
              </a:xfrm>
              <a:prstGeom prst="rect">
                <a:avLst/>
              </a:prstGeom>
              <a:noFill/>
            </p:spPr>
            <p:txBody>
              <a:bodyPr wrap="none" rtlCol="0">
                <a:spAutoFit/>
              </a:bodyPr>
              <a:lstStyle/>
              <a:p>
                <a:pPr defTabSz="685800">
                  <a:defRPr/>
                </a:pPr>
                <a:r>
                  <a:rPr lang="en-GB" sz="314">
                    <a:solidFill>
                      <a:srgbClr val="FFFFFF"/>
                    </a:solidFill>
                    <a:latin typeface="Lato"/>
                    <a:ea typeface="Lato"/>
                    <a:cs typeface="Lato"/>
                    <a:sym typeface="Lato"/>
                    <a:rtl val="0"/>
                  </a:rPr>
                  <a:t> </a:t>
                </a:r>
              </a:p>
            </p:txBody>
          </p:sp>
          <p:sp>
            <p:nvSpPr>
              <p:cNvPr id="28" name="TextBox 27">
                <a:extLst>
                  <a:ext uri="{FF2B5EF4-FFF2-40B4-BE49-F238E27FC236}">
                    <a16:creationId xmlns:a16="http://schemas.microsoft.com/office/drawing/2014/main" id="{FE09F22F-EC4E-4BCE-BB2B-A54ACF6D9FB8}"/>
                  </a:ext>
                </a:extLst>
              </p:cNvPr>
              <p:cNvSpPr txBox="1"/>
              <p:nvPr/>
            </p:nvSpPr>
            <p:spPr>
              <a:xfrm>
                <a:off x="6695503" y="4552186"/>
                <a:ext cx="921797" cy="292860"/>
              </a:xfrm>
              <a:prstGeom prst="rect">
                <a:avLst/>
              </a:prstGeom>
              <a:noFill/>
            </p:spPr>
            <p:txBody>
              <a:bodyPr wrap="none" rtlCol="0">
                <a:spAutoFit/>
              </a:bodyPr>
              <a:lstStyle/>
              <a:p>
                <a:pPr defTabSz="685800">
                  <a:defRPr/>
                </a:pPr>
                <a:r>
                  <a:rPr lang="en-GB" sz="783">
                    <a:solidFill>
                      <a:srgbClr val="FFFFFF"/>
                    </a:solidFill>
                    <a:latin typeface="Lato"/>
                    <a:ea typeface="Lato"/>
                    <a:cs typeface="Lato"/>
                    <a:sym typeface="Lato"/>
                    <a:rtl val="0"/>
                  </a:rPr>
                  <a:t>Living with</a:t>
                </a:r>
              </a:p>
            </p:txBody>
          </p:sp>
          <p:sp>
            <p:nvSpPr>
              <p:cNvPr id="29" name="TextBox 28">
                <a:extLst>
                  <a:ext uri="{FF2B5EF4-FFF2-40B4-BE49-F238E27FC236}">
                    <a16:creationId xmlns:a16="http://schemas.microsoft.com/office/drawing/2014/main" id="{F8E02E70-15DF-4FB1-B10A-4BC5F99464B1}"/>
                  </a:ext>
                </a:extLst>
              </p:cNvPr>
              <p:cNvSpPr txBox="1"/>
              <p:nvPr/>
            </p:nvSpPr>
            <p:spPr>
              <a:xfrm>
                <a:off x="6737735" y="4712892"/>
                <a:ext cx="1329061" cy="292860"/>
              </a:xfrm>
              <a:prstGeom prst="rect">
                <a:avLst/>
              </a:prstGeom>
              <a:noFill/>
            </p:spPr>
            <p:txBody>
              <a:bodyPr wrap="none" rtlCol="0">
                <a:spAutoFit/>
              </a:bodyPr>
              <a:lstStyle/>
              <a:p>
                <a:pPr defTabSz="685800">
                  <a:defRPr/>
                </a:pPr>
                <a:r>
                  <a:rPr lang="en-GB" sz="783">
                    <a:solidFill>
                      <a:srgbClr val="FFFFFF"/>
                    </a:solidFill>
                    <a:latin typeface="Lato"/>
                    <a:ea typeface="Lato"/>
                    <a:cs typeface="Lato"/>
                    <a:sym typeface="Lato"/>
                    <a:rtl val="0"/>
                  </a:rPr>
                  <a:t>&amp; Beyond Cancer</a:t>
                </a:r>
              </a:p>
            </p:txBody>
          </p:sp>
          <p:sp>
            <p:nvSpPr>
              <p:cNvPr id="30" name="TextBox 29">
                <a:extLst>
                  <a:ext uri="{FF2B5EF4-FFF2-40B4-BE49-F238E27FC236}">
                    <a16:creationId xmlns:a16="http://schemas.microsoft.com/office/drawing/2014/main" id="{37DFEA3A-AB66-486D-878A-202EAE561395}"/>
                  </a:ext>
                </a:extLst>
              </p:cNvPr>
              <p:cNvSpPr txBox="1"/>
              <p:nvPr/>
            </p:nvSpPr>
            <p:spPr>
              <a:xfrm>
                <a:off x="9816686" y="3099660"/>
                <a:ext cx="1418080" cy="351096"/>
              </a:xfrm>
              <a:prstGeom prst="rect">
                <a:avLst/>
              </a:prstGeom>
              <a:noFill/>
            </p:spPr>
            <p:txBody>
              <a:bodyPr wrap="none" rtlCol="0">
                <a:spAutoFit/>
              </a:bodyPr>
              <a:lstStyle/>
              <a:p>
                <a:pPr defTabSz="685800">
                  <a:defRPr/>
                </a:pPr>
                <a:r>
                  <a:rPr lang="en-GB" sz="1058" b="1">
                    <a:solidFill>
                      <a:srgbClr val="FFFFFF"/>
                    </a:solidFill>
                    <a:latin typeface="Lato"/>
                    <a:ea typeface="Lato"/>
                    <a:cs typeface="Lato"/>
                    <a:sym typeface="Lato"/>
                    <a:rtl val="0"/>
                  </a:rPr>
                  <a:t>Inflammation </a:t>
                </a:r>
              </a:p>
            </p:txBody>
          </p:sp>
          <p:sp>
            <p:nvSpPr>
              <p:cNvPr id="31" name="TextBox 30">
                <a:extLst>
                  <a:ext uri="{FF2B5EF4-FFF2-40B4-BE49-F238E27FC236}">
                    <a16:creationId xmlns:a16="http://schemas.microsoft.com/office/drawing/2014/main" id="{399B4665-7EC4-4A7D-80E2-1841B1AE08DE}"/>
                  </a:ext>
                </a:extLst>
              </p:cNvPr>
              <p:cNvSpPr txBox="1"/>
              <p:nvPr/>
            </p:nvSpPr>
            <p:spPr>
              <a:xfrm>
                <a:off x="10237547" y="3383746"/>
                <a:ext cx="1030846" cy="284652"/>
              </a:xfrm>
              <a:prstGeom prst="rect">
                <a:avLst/>
              </a:prstGeom>
              <a:noFill/>
            </p:spPr>
            <p:txBody>
              <a:bodyPr wrap="none" rtlCol="0">
                <a:spAutoFit/>
              </a:bodyPr>
              <a:lstStyle/>
              <a:p>
                <a:pPr defTabSz="685800">
                  <a:defRPr/>
                </a:pPr>
                <a:r>
                  <a:rPr lang="en-GB" sz="744">
                    <a:solidFill>
                      <a:srgbClr val="FFFFFF"/>
                    </a:solidFill>
                    <a:latin typeface="Lato"/>
                    <a:ea typeface="Lato"/>
                    <a:cs typeface="Lato"/>
                    <a:sym typeface="Lato"/>
                    <a:rtl val="0"/>
                  </a:rPr>
                  <a:t>Rheumatic &amp; </a:t>
                </a:r>
              </a:p>
            </p:txBody>
          </p:sp>
          <p:sp>
            <p:nvSpPr>
              <p:cNvPr id="32" name="TextBox 31">
                <a:extLst>
                  <a:ext uri="{FF2B5EF4-FFF2-40B4-BE49-F238E27FC236}">
                    <a16:creationId xmlns:a16="http://schemas.microsoft.com/office/drawing/2014/main" id="{5143A234-9E60-4521-8969-74DBECB09648}"/>
                  </a:ext>
                </a:extLst>
              </p:cNvPr>
              <p:cNvSpPr txBox="1"/>
              <p:nvPr/>
            </p:nvSpPr>
            <p:spPr>
              <a:xfrm>
                <a:off x="10093017" y="3534443"/>
                <a:ext cx="1224465" cy="284652"/>
              </a:xfrm>
              <a:prstGeom prst="rect">
                <a:avLst/>
              </a:prstGeom>
              <a:noFill/>
            </p:spPr>
            <p:txBody>
              <a:bodyPr wrap="none" rtlCol="0">
                <a:spAutoFit/>
              </a:bodyPr>
              <a:lstStyle/>
              <a:p>
                <a:pPr defTabSz="685800">
                  <a:defRPr/>
                </a:pPr>
                <a:r>
                  <a:rPr lang="en-GB" sz="744">
                    <a:solidFill>
                      <a:srgbClr val="FFFFFF"/>
                    </a:solidFill>
                    <a:latin typeface="Lato"/>
                    <a:ea typeface="Lato"/>
                    <a:cs typeface="Lato"/>
                    <a:sym typeface="Lato"/>
                    <a:rtl val="0"/>
                  </a:rPr>
                  <a:t>Musculoskeletal </a:t>
                </a:r>
              </a:p>
            </p:txBody>
          </p:sp>
          <p:sp>
            <p:nvSpPr>
              <p:cNvPr id="33" name="TextBox 32">
                <a:extLst>
                  <a:ext uri="{FF2B5EF4-FFF2-40B4-BE49-F238E27FC236}">
                    <a16:creationId xmlns:a16="http://schemas.microsoft.com/office/drawing/2014/main" id="{5A97DE82-D66C-4CB8-A6C8-FEF6CEC7FE87}"/>
                  </a:ext>
                </a:extLst>
              </p:cNvPr>
              <p:cNvSpPr txBox="1"/>
              <p:nvPr/>
            </p:nvSpPr>
            <p:spPr>
              <a:xfrm>
                <a:off x="10079227" y="3685205"/>
                <a:ext cx="1233367" cy="284652"/>
              </a:xfrm>
              <a:prstGeom prst="rect">
                <a:avLst/>
              </a:prstGeom>
              <a:noFill/>
            </p:spPr>
            <p:txBody>
              <a:bodyPr wrap="none" rtlCol="0">
                <a:spAutoFit/>
              </a:bodyPr>
              <a:lstStyle/>
              <a:p>
                <a:pPr defTabSz="685800">
                  <a:defRPr/>
                </a:pPr>
                <a:r>
                  <a:rPr lang="en-GB" sz="744">
                    <a:solidFill>
                      <a:srgbClr val="FFFFFF"/>
                    </a:solidFill>
                    <a:latin typeface="Lato"/>
                    <a:ea typeface="Lato"/>
                    <a:cs typeface="Lato"/>
                    <a:sym typeface="Lato"/>
                    <a:rtl val="0"/>
                  </a:rPr>
                  <a:t>Diseases (RMDs)</a:t>
                </a:r>
              </a:p>
            </p:txBody>
          </p:sp>
          <p:sp>
            <p:nvSpPr>
              <p:cNvPr id="34" name="TextBox 33">
                <a:extLst>
                  <a:ext uri="{FF2B5EF4-FFF2-40B4-BE49-F238E27FC236}">
                    <a16:creationId xmlns:a16="http://schemas.microsoft.com/office/drawing/2014/main" id="{4EEA8B69-3F1C-4432-946B-C4FEBD68637F}"/>
                  </a:ext>
                </a:extLst>
              </p:cNvPr>
              <p:cNvSpPr txBox="1"/>
              <p:nvPr/>
            </p:nvSpPr>
            <p:spPr>
              <a:xfrm>
                <a:off x="11016550" y="3825094"/>
                <a:ext cx="269729" cy="193593"/>
              </a:xfrm>
              <a:prstGeom prst="rect">
                <a:avLst/>
              </a:prstGeom>
              <a:noFill/>
            </p:spPr>
            <p:txBody>
              <a:bodyPr wrap="none" rtlCol="0">
                <a:spAutoFit/>
              </a:bodyPr>
              <a:lstStyle/>
              <a:p>
                <a:pPr defTabSz="685800">
                  <a:defRPr/>
                </a:pPr>
                <a:r>
                  <a:rPr lang="en-GB" sz="314">
                    <a:solidFill>
                      <a:srgbClr val="FFFFFF"/>
                    </a:solidFill>
                    <a:latin typeface="Lato"/>
                    <a:ea typeface="Lato"/>
                    <a:cs typeface="Lato"/>
                    <a:sym typeface="Lato"/>
                    <a:rtl val="0"/>
                  </a:rPr>
                  <a:t> </a:t>
                </a:r>
              </a:p>
            </p:txBody>
          </p:sp>
          <p:sp>
            <p:nvSpPr>
              <p:cNvPr id="35" name="TextBox 34">
                <a:extLst>
                  <a:ext uri="{FF2B5EF4-FFF2-40B4-BE49-F238E27FC236}">
                    <a16:creationId xmlns:a16="http://schemas.microsoft.com/office/drawing/2014/main" id="{B4112B4C-0512-490E-8C3A-91276DB20EDF}"/>
                  </a:ext>
                </a:extLst>
              </p:cNvPr>
              <p:cNvSpPr txBox="1"/>
              <p:nvPr/>
            </p:nvSpPr>
            <p:spPr>
              <a:xfrm>
                <a:off x="9859980" y="3902862"/>
                <a:ext cx="1491523" cy="284652"/>
              </a:xfrm>
              <a:prstGeom prst="rect">
                <a:avLst/>
              </a:prstGeom>
              <a:noFill/>
            </p:spPr>
            <p:txBody>
              <a:bodyPr wrap="none" rtlCol="0">
                <a:spAutoFit/>
              </a:bodyPr>
              <a:lstStyle/>
              <a:p>
                <a:pPr defTabSz="685800">
                  <a:defRPr/>
                </a:pPr>
                <a:r>
                  <a:rPr lang="en-GB" sz="744">
                    <a:solidFill>
                      <a:srgbClr val="FFFFFF"/>
                    </a:solidFill>
                    <a:latin typeface="Lato"/>
                    <a:ea typeface="Lato"/>
                    <a:cs typeface="Lato"/>
                    <a:sym typeface="Lato"/>
                    <a:rtl val="0"/>
                  </a:rPr>
                  <a:t>Respiratory Medicine</a:t>
                </a:r>
              </a:p>
            </p:txBody>
          </p:sp>
          <p:sp>
            <p:nvSpPr>
              <p:cNvPr id="36" name="TextBox 35">
                <a:extLst>
                  <a:ext uri="{FF2B5EF4-FFF2-40B4-BE49-F238E27FC236}">
                    <a16:creationId xmlns:a16="http://schemas.microsoft.com/office/drawing/2014/main" id="{ED3E364C-C1F7-4045-8A39-EF79F27D4A07}"/>
                  </a:ext>
                </a:extLst>
              </p:cNvPr>
              <p:cNvSpPr txBox="1"/>
              <p:nvPr/>
            </p:nvSpPr>
            <p:spPr>
              <a:xfrm>
                <a:off x="11030275" y="4042751"/>
                <a:ext cx="269729" cy="193593"/>
              </a:xfrm>
              <a:prstGeom prst="rect">
                <a:avLst/>
              </a:prstGeom>
              <a:noFill/>
            </p:spPr>
            <p:txBody>
              <a:bodyPr wrap="none" rtlCol="0">
                <a:spAutoFit/>
              </a:bodyPr>
              <a:lstStyle/>
              <a:p>
                <a:pPr defTabSz="685800">
                  <a:defRPr/>
                </a:pPr>
                <a:r>
                  <a:rPr lang="en-GB" sz="314">
                    <a:solidFill>
                      <a:srgbClr val="FFFFFF"/>
                    </a:solidFill>
                    <a:latin typeface="Lato"/>
                    <a:ea typeface="Lato"/>
                    <a:cs typeface="Lato"/>
                    <a:sym typeface="Lato"/>
                    <a:rtl val="0"/>
                  </a:rPr>
                  <a:t> </a:t>
                </a:r>
              </a:p>
            </p:txBody>
          </p:sp>
          <p:sp>
            <p:nvSpPr>
              <p:cNvPr id="37" name="TextBox 36">
                <a:extLst>
                  <a:ext uri="{FF2B5EF4-FFF2-40B4-BE49-F238E27FC236}">
                    <a16:creationId xmlns:a16="http://schemas.microsoft.com/office/drawing/2014/main" id="{60D5CC0D-10D4-42EB-869B-55457BE2FF99}"/>
                  </a:ext>
                </a:extLst>
              </p:cNvPr>
              <p:cNvSpPr txBox="1"/>
              <p:nvPr/>
            </p:nvSpPr>
            <p:spPr>
              <a:xfrm>
                <a:off x="9648886" y="4120520"/>
                <a:ext cx="1743002" cy="284652"/>
              </a:xfrm>
              <a:prstGeom prst="rect">
                <a:avLst/>
              </a:prstGeom>
              <a:noFill/>
            </p:spPr>
            <p:txBody>
              <a:bodyPr wrap="none" rtlCol="0">
                <a:spAutoFit/>
              </a:bodyPr>
              <a:lstStyle/>
              <a:p>
                <a:pPr defTabSz="685800">
                  <a:defRPr/>
                </a:pPr>
                <a:r>
                  <a:rPr lang="en-GB" sz="744">
                    <a:solidFill>
                      <a:srgbClr val="FFFFFF"/>
                    </a:solidFill>
                    <a:latin typeface="Lato"/>
                    <a:ea typeface="Lato"/>
                    <a:cs typeface="Lato"/>
                    <a:sym typeface="Lato"/>
                    <a:rtl val="0"/>
                  </a:rPr>
                  <a:t>Dermatology: Cutaneous </a:t>
                </a:r>
              </a:p>
            </p:txBody>
          </p:sp>
          <p:sp>
            <p:nvSpPr>
              <p:cNvPr id="38" name="TextBox 37">
                <a:extLst>
                  <a:ext uri="{FF2B5EF4-FFF2-40B4-BE49-F238E27FC236}">
                    <a16:creationId xmlns:a16="http://schemas.microsoft.com/office/drawing/2014/main" id="{A9E21C1D-C4BC-458F-AA2A-5A0F4A07757E}"/>
                  </a:ext>
                </a:extLst>
              </p:cNvPr>
              <p:cNvSpPr txBox="1"/>
              <p:nvPr/>
            </p:nvSpPr>
            <p:spPr>
              <a:xfrm>
                <a:off x="9660886" y="4271215"/>
                <a:ext cx="1676238" cy="284652"/>
              </a:xfrm>
              <a:prstGeom prst="rect">
                <a:avLst/>
              </a:prstGeom>
              <a:noFill/>
            </p:spPr>
            <p:txBody>
              <a:bodyPr wrap="none" rtlCol="0">
                <a:spAutoFit/>
              </a:bodyPr>
              <a:lstStyle/>
              <a:p>
                <a:pPr defTabSz="685800">
                  <a:defRPr/>
                </a:pPr>
                <a:r>
                  <a:rPr lang="en-GB" sz="744">
                    <a:solidFill>
                      <a:srgbClr val="FFFFFF"/>
                    </a:solidFill>
                    <a:latin typeface="Lato"/>
                    <a:ea typeface="Lato"/>
                    <a:cs typeface="Lato"/>
                    <a:sym typeface="Lato"/>
                    <a:rtl val="0"/>
                  </a:rPr>
                  <a:t>Inflammation and Repair</a:t>
                </a:r>
              </a:p>
            </p:txBody>
          </p:sp>
          <p:sp>
            <p:nvSpPr>
              <p:cNvPr id="39" name="TextBox 38">
                <a:extLst>
                  <a:ext uri="{FF2B5EF4-FFF2-40B4-BE49-F238E27FC236}">
                    <a16:creationId xmlns:a16="http://schemas.microsoft.com/office/drawing/2014/main" id="{E7BE2FFC-A1CD-4918-A20B-DB69709D0135}"/>
                  </a:ext>
                </a:extLst>
              </p:cNvPr>
              <p:cNvSpPr txBox="1"/>
              <p:nvPr/>
            </p:nvSpPr>
            <p:spPr>
              <a:xfrm>
                <a:off x="10988639" y="4411103"/>
                <a:ext cx="269729" cy="193593"/>
              </a:xfrm>
              <a:prstGeom prst="rect">
                <a:avLst/>
              </a:prstGeom>
              <a:noFill/>
            </p:spPr>
            <p:txBody>
              <a:bodyPr wrap="none" rtlCol="0">
                <a:spAutoFit/>
              </a:bodyPr>
              <a:lstStyle/>
              <a:p>
                <a:pPr defTabSz="685800">
                  <a:defRPr/>
                </a:pPr>
                <a:r>
                  <a:rPr lang="en-GB" sz="314">
                    <a:solidFill>
                      <a:srgbClr val="FFFFFF"/>
                    </a:solidFill>
                    <a:latin typeface="Lato"/>
                    <a:ea typeface="Lato"/>
                    <a:cs typeface="Lato"/>
                    <a:sym typeface="Lato"/>
                    <a:rtl val="0"/>
                  </a:rPr>
                  <a:t> </a:t>
                </a:r>
              </a:p>
            </p:txBody>
          </p:sp>
          <p:sp>
            <p:nvSpPr>
              <p:cNvPr id="40" name="TextBox 39">
                <a:extLst>
                  <a:ext uri="{FF2B5EF4-FFF2-40B4-BE49-F238E27FC236}">
                    <a16:creationId xmlns:a16="http://schemas.microsoft.com/office/drawing/2014/main" id="{66159BD2-0AD5-4306-904C-2470C05EEF52}"/>
                  </a:ext>
                </a:extLst>
              </p:cNvPr>
              <p:cNvSpPr txBox="1"/>
              <p:nvPr/>
            </p:nvSpPr>
            <p:spPr>
              <a:xfrm>
                <a:off x="10360132" y="4488870"/>
                <a:ext cx="917346" cy="284652"/>
              </a:xfrm>
              <a:prstGeom prst="rect">
                <a:avLst/>
              </a:prstGeom>
              <a:noFill/>
            </p:spPr>
            <p:txBody>
              <a:bodyPr wrap="none" rtlCol="0">
                <a:spAutoFit/>
              </a:bodyPr>
              <a:lstStyle/>
              <a:p>
                <a:pPr defTabSz="685800">
                  <a:defRPr/>
                </a:pPr>
                <a:r>
                  <a:rPr lang="en-GB" sz="744">
                    <a:solidFill>
                      <a:srgbClr val="FFFFFF"/>
                    </a:solidFill>
                    <a:latin typeface="Lato"/>
                    <a:ea typeface="Lato"/>
                    <a:cs typeface="Lato"/>
                    <a:sym typeface="Lato"/>
                    <a:rtl val="0"/>
                  </a:rPr>
                  <a:t>Integrative </a:t>
                </a:r>
              </a:p>
            </p:txBody>
          </p:sp>
          <p:sp>
            <p:nvSpPr>
              <p:cNvPr id="41" name="TextBox 40">
                <a:extLst>
                  <a:ext uri="{FF2B5EF4-FFF2-40B4-BE49-F238E27FC236}">
                    <a16:creationId xmlns:a16="http://schemas.microsoft.com/office/drawing/2014/main" id="{BFBD3228-A124-4214-9BB5-EF84FE77D25B}"/>
                  </a:ext>
                </a:extLst>
              </p:cNvPr>
              <p:cNvSpPr txBox="1"/>
              <p:nvPr/>
            </p:nvSpPr>
            <p:spPr>
              <a:xfrm>
                <a:off x="10104552" y="4639567"/>
                <a:ext cx="1151022" cy="284652"/>
              </a:xfrm>
              <a:prstGeom prst="rect">
                <a:avLst/>
              </a:prstGeom>
              <a:noFill/>
            </p:spPr>
            <p:txBody>
              <a:bodyPr wrap="none" rtlCol="0">
                <a:spAutoFit/>
              </a:bodyPr>
              <a:lstStyle/>
              <a:p>
                <a:pPr defTabSz="685800">
                  <a:defRPr/>
                </a:pPr>
                <a:r>
                  <a:rPr lang="en-GB" sz="744">
                    <a:solidFill>
                      <a:srgbClr val="FFFFFF"/>
                    </a:solidFill>
                    <a:latin typeface="Lato"/>
                    <a:ea typeface="Lato"/>
                    <a:cs typeface="Lato"/>
                    <a:sym typeface="Lato"/>
                    <a:rtl val="0"/>
                  </a:rPr>
                  <a:t>Cardiovascular </a:t>
                </a:r>
              </a:p>
            </p:txBody>
          </p:sp>
          <p:sp>
            <p:nvSpPr>
              <p:cNvPr id="42" name="TextBox 41">
                <a:extLst>
                  <a:ext uri="{FF2B5EF4-FFF2-40B4-BE49-F238E27FC236}">
                    <a16:creationId xmlns:a16="http://schemas.microsoft.com/office/drawing/2014/main" id="{78192817-8371-4EDC-A78B-0ECC07585212}"/>
                  </a:ext>
                </a:extLst>
              </p:cNvPr>
              <p:cNvSpPr txBox="1"/>
              <p:nvPr/>
            </p:nvSpPr>
            <p:spPr>
              <a:xfrm>
                <a:off x="10351049" y="4790329"/>
                <a:ext cx="788268" cy="284652"/>
              </a:xfrm>
              <a:prstGeom prst="rect">
                <a:avLst/>
              </a:prstGeom>
              <a:noFill/>
            </p:spPr>
            <p:txBody>
              <a:bodyPr wrap="none" rtlCol="0">
                <a:spAutoFit/>
              </a:bodyPr>
              <a:lstStyle/>
              <a:p>
                <a:pPr defTabSz="685800">
                  <a:defRPr/>
                </a:pPr>
                <a:r>
                  <a:rPr lang="en-GB" sz="744">
                    <a:solidFill>
                      <a:srgbClr val="FFFFFF"/>
                    </a:solidFill>
                    <a:latin typeface="Lato"/>
                    <a:ea typeface="Lato"/>
                    <a:cs typeface="Lato"/>
                    <a:sym typeface="Lato"/>
                    <a:rtl val="0"/>
                  </a:rPr>
                  <a:t>Medicine</a:t>
                </a:r>
              </a:p>
            </p:txBody>
          </p:sp>
          <p:sp>
            <p:nvSpPr>
              <p:cNvPr id="43" name="TextBox 42">
                <a:extLst>
                  <a:ext uri="{FF2B5EF4-FFF2-40B4-BE49-F238E27FC236}">
                    <a16:creationId xmlns:a16="http://schemas.microsoft.com/office/drawing/2014/main" id="{F66F1864-0739-4D41-A2BC-1C4987C06A66}"/>
                  </a:ext>
                </a:extLst>
              </p:cNvPr>
              <p:cNvSpPr txBox="1"/>
              <p:nvPr/>
            </p:nvSpPr>
            <p:spPr>
              <a:xfrm>
                <a:off x="8302967" y="1960790"/>
                <a:ext cx="192372" cy="317653"/>
              </a:xfrm>
              <a:prstGeom prst="rect">
                <a:avLst/>
              </a:prstGeom>
              <a:noFill/>
            </p:spPr>
            <p:txBody>
              <a:bodyPr wrap="none" lIns="68580" tIns="34290" rIns="68580" bIns="34290" rtlCol="0" anchor="t">
                <a:spAutoFit/>
              </a:bodyPr>
              <a:lstStyle/>
              <a:p>
                <a:pPr defTabSz="685800">
                  <a:defRPr/>
                </a:pPr>
                <a:endParaRPr lang="en-GB" sz="1050" b="1" dirty="0">
                  <a:solidFill>
                    <a:srgbClr val="FFFFFF"/>
                  </a:solidFill>
                  <a:latin typeface="Lato"/>
                  <a:ea typeface="Lato"/>
                  <a:cs typeface="Lato"/>
                </a:endParaRPr>
              </a:p>
            </p:txBody>
          </p:sp>
          <p:sp>
            <p:nvSpPr>
              <p:cNvPr id="44" name="TextBox 43">
                <a:extLst>
                  <a:ext uri="{FF2B5EF4-FFF2-40B4-BE49-F238E27FC236}">
                    <a16:creationId xmlns:a16="http://schemas.microsoft.com/office/drawing/2014/main" id="{6A76B067-ABBC-4775-A041-9C4D7FDB98E3}"/>
                  </a:ext>
                </a:extLst>
              </p:cNvPr>
              <p:cNvSpPr txBox="1"/>
              <p:nvPr/>
            </p:nvSpPr>
            <p:spPr>
              <a:xfrm>
                <a:off x="7610124" y="2078487"/>
                <a:ext cx="2829040" cy="351096"/>
              </a:xfrm>
              <a:prstGeom prst="rect">
                <a:avLst/>
              </a:prstGeom>
              <a:noFill/>
            </p:spPr>
            <p:txBody>
              <a:bodyPr wrap="none" rtlCol="0">
                <a:spAutoFit/>
              </a:bodyPr>
              <a:lstStyle/>
              <a:p>
                <a:pPr defTabSz="685800">
                  <a:defRPr/>
                </a:pPr>
                <a:r>
                  <a:rPr lang="en-GB" sz="1058" b="1" dirty="0">
                    <a:solidFill>
                      <a:srgbClr val="FFFFFF"/>
                    </a:solidFill>
                    <a:latin typeface="Lato"/>
                    <a:ea typeface="Lato"/>
                    <a:cs typeface="Lato"/>
                    <a:sym typeface="Lato"/>
                    <a:rtl val="0"/>
                  </a:rPr>
                  <a:t>Under-Researched Conditions </a:t>
                </a:r>
              </a:p>
            </p:txBody>
          </p:sp>
          <p:sp>
            <p:nvSpPr>
              <p:cNvPr id="45" name="TextBox 44">
                <a:extLst>
                  <a:ext uri="{FF2B5EF4-FFF2-40B4-BE49-F238E27FC236}">
                    <a16:creationId xmlns:a16="http://schemas.microsoft.com/office/drawing/2014/main" id="{37D9D294-3C7F-4D1C-914D-6B0D373B45B4}"/>
                  </a:ext>
                </a:extLst>
              </p:cNvPr>
              <p:cNvSpPr txBox="1"/>
              <p:nvPr/>
            </p:nvSpPr>
            <p:spPr>
              <a:xfrm>
                <a:off x="8362039" y="2440789"/>
                <a:ext cx="1186630" cy="292860"/>
              </a:xfrm>
              <a:prstGeom prst="rect">
                <a:avLst/>
              </a:prstGeom>
              <a:noFill/>
            </p:spPr>
            <p:txBody>
              <a:bodyPr wrap="none" rtlCol="0">
                <a:spAutoFit/>
              </a:bodyPr>
              <a:lstStyle/>
              <a:p>
                <a:pPr defTabSz="685800">
                  <a:defRPr/>
                </a:pPr>
                <a:r>
                  <a:rPr lang="en-GB" sz="783">
                    <a:solidFill>
                      <a:srgbClr val="FFFFFF"/>
                    </a:solidFill>
                    <a:latin typeface="Lato"/>
                    <a:ea typeface="Lato"/>
                    <a:cs typeface="Lato"/>
                    <a:sym typeface="Lato"/>
                    <a:rtl val="0"/>
                  </a:rPr>
                  <a:t>Hearing Health</a:t>
                </a:r>
              </a:p>
            </p:txBody>
          </p:sp>
          <p:sp>
            <p:nvSpPr>
              <p:cNvPr id="46" name="TextBox 45">
                <a:extLst>
                  <a:ext uri="{FF2B5EF4-FFF2-40B4-BE49-F238E27FC236}">
                    <a16:creationId xmlns:a16="http://schemas.microsoft.com/office/drawing/2014/main" id="{61CE794C-6E53-49C2-9B7F-1B151835E098}"/>
                  </a:ext>
                </a:extLst>
              </p:cNvPr>
              <p:cNvSpPr txBox="1"/>
              <p:nvPr/>
            </p:nvSpPr>
            <p:spPr>
              <a:xfrm>
                <a:off x="8806434" y="2587309"/>
                <a:ext cx="269729" cy="193593"/>
              </a:xfrm>
              <a:prstGeom prst="rect">
                <a:avLst/>
              </a:prstGeom>
              <a:noFill/>
            </p:spPr>
            <p:txBody>
              <a:bodyPr wrap="none" rtlCol="0">
                <a:spAutoFit/>
              </a:bodyPr>
              <a:lstStyle/>
              <a:p>
                <a:pPr defTabSz="685800">
                  <a:defRPr/>
                </a:pPr>
                <a:r>
                  <a:rPr lang="en-GB" sz="314">
                    <a:solidFill>
                      <a:srgbClr val="FFFFFF"/>
                    </a:solidFill>
                    <a:latin typeface="Lato"/>
                    <a:ea typeface="Lato"/>
                    <a:cs typeface="Lato"/>
                    <a:sym typeface="Lato"/>
                    <a:rtl val="0"/>
                  </a:rPr>
                  <a:t> </a:t>
                </a:r>
              </a:p>
            </p:txBody>
          </p:sp>
          <p:sp>
            <p:nvSpPr>
              <p:cNvPr id="47" name="TextBox 46">
                <a:extLst>
                  <a:ext uri="{FF2B5EF4-FFF2-40B4-BE49-F238E27FC236}">
                    <a16:creationId xmlns:a16="http://schemas.microsoft.com/office/drawing/2014/main" id="{2EE90B1F-2194-4EEE-A50A-F5DCFD5DAA70}"/>
                  </a:ext>
                </a:extLst>
              </p:cNvPr>
              <p:cNvSpPr txBox="1"/>
              <p:nvPr/>
            </p:nvSpPr>
            <p:spPr>
              <a:xfrm>
                <a:off x="8386901" y="2668457"/>
                <a:ext cx="1133218" cy="292860"/>
              </a:xfrm>
              <a:prstGeom prst="rect">
                <a:avLst/>
              </a:prstGeom>
              <a:noFill/>
            </p:spPr>
            <p:txBody>
              <a:bodyPr wrap="none" rtlCol="0">
                <a:spAutoFit/>
              </a:bodyPr>
              <a:lstStyle/>
              <a:p>
                <a:pPr defTabSz="685800">
                  <a:defRPr/>
                </a:pPr>
                <a:r>
                  <a:rPr lang="en-GB" sz="783">
                    <a:solidFill>
                      <a:srgbClr val="FFFFFF"/>
                    </a:solidFill>
                    <a:latin typeface="Lato"/>
                    <a:ea typeface="Lato"/>
                    <a:cs typeface="Lato"/>
                    <a:sym typeface="Lato"/>
                    <a:rtl val="0"/>
                  </a:rPr>
                  <a:t>Mental Health</a:t>
                </a:r>
              </a:p>
            </p:txBody>
          </p:sp>
          <p:sp>
            <p:nvSpPr>
              <p:cNvPr id="48" name="TextBox 47">
                <a:extLst>
                  <a:ext uri="{FF2B5EF4-FFF2-40B4-BE49-F238E27FC236}">
                    <a16:creationId xmlns:a16="http://schemas.microsoft.com/office/drawing/2014/main" id="{D5E59D27-9B78-46B8-BA56-B44D714C747B}"/>
                  </a:ext>
                </a:extLst>
              </p:cNvPr>
              <p:cNvSpPr txBox="1"/>
              <p:nvPr/>
            </p:nvSpPr>
            <p:spPr>
              <a:xfrm>
                <a:off x="8806434" y="2814977"/>
                <a:ext cx="269729" cy="193593"/>
              </a:xfrm>
              <a:prstGeom prst="rect">
                <a:avLst/>
              </a:prstGeom>
              <a:noFill/>
            </p:spPr>
            <p:txBody>
              <a:bodyPr wrap="none" rtlCol="0">
                <a:spAutoFit/>
              </a:bodyPr>
              <a:lstStyle/>
              <a:p>
                <a:pPr defTabSz="685800">
                  <a:defRPr/>
                </a:pPr>
                <a:r>
                  <a:rPr lang="en-GB" sz="314">
                    <a:solidFill>
                      <a:srgbClr val="FFFFFF"/>
                    </a:solidFill>
                    <a:latin typeface="Lato"/>
                    <a:ea typeface="Lato"/>
                    <a:cs typeface="Lato"/>
                    <a:sym typeface="Lato"/>
                    <a:rtl val="0"/>
                  </a:rPr>
                  <a:t> </a:t>
                </a:r>
              </a:p>
            </p:txBody>
          </p:sp>
          <p:sp>
            <p:nvSpPr>
              <p:cNvPr id="49" name="TextBox 48">
                <a:extLst>
                  <a:ext uri="{FF2B5EF4-FFF2-40B4-BE49-F238E27FC236}">
                    <a16:creationId xmlns:a16="http://schemas.microsoft.com/office/drawing/2014/main" id="{F3E4E638-3A67-4C3F-A358-63F56A02C2C0}"/>
                  </a:ext>
                </a:extLst>
              </p:cNvPr>
              <p:cNvSpPr txBox="1"/>
              <p:nvPr/>
            </p:nvSpPr>
            <p:spPr>
              <a:xfrm>
                <a:off x="8337640" y="2896126"/>
                <a:ext cx="1235591" cy="292860"/>
              </a:xfrm>
              <a:prstGeom prst="rect">
                <a:avLst/>
              </a:prstGeom>
              <a:noFill/>
            </p:spPr>
            <p:txBody>
              <a:bodyPr wrap="none" rtlCol="0">
                <a:spAutoFit/>
              </a:bodyPr>
              <a:lstStyle/>
              <a:p>
                <a:pPr defTabSz="685800">
                  <a:defRPr/>
                </a:pPr>
                <a:r>
                  <a:rPr lang="en-GB" sz="783">
                    <a:solidFill>
                      <a:srgbClr val="FFFFFF"/>
                    </a:solidFill>
                    <a:latin typeface="Lato"/>
                    <a:ea typeface="Lato"/>
                    <a:cs typeface="Lato"/>
                    <a:sym typeface="Lato"/>
                    <a:rtl val="0"/>
                  </a:rPr>
                  <a:t>Rare Conditions</a:t>
                </a:r>
              </a:p>
            </p:txBody>
          </p:sp>
          <p:sp>
            <p:nvSpPr>
              <p:cNvPr id="50" name="TextBox 49">
                <a:extLst>
                  <a:ext uri="{FF2B5EF4-FFF2-40B4-BE49-F238E27FC236}">
                    <a16:creationId xmlns:a16="http://schemas.microsoft.com/office/drawing/2014/main" id="{5CE304F3-080A-43E7-8AEA-75FDE0708FCA}"/>
                  </a:ext>
                </a:extLst>
              </p:cNvPr>
              <p:cNvSpPr txBox="1"/>
              <p:nvPr/>
            </p:nvSpPr>
            <p:spPr>
              <a:xfrm>
                <a:off x="8038305" y="5133355"/>
                <a:ext cx="2114660" cy="351096"/>
              </a:xfrm>
              <a:prstGeom prst="rect">
                <a:avLst/>
              </a:prstGeom>
              <a:noFill/>
            </p:spPr>
            <p:txBody>
              <a:bodyPr wrap="none" rtlCol="0">
                <a:spAutoFit/>
              </a:bodyPr>
              <a:lstStyle/>
              <a:p>
                <a:pPr defTabSz="685800">
                  <a:defRPr/>
                </a:pPr>
                <a:r>
                  <a:rPr lang="en-GB" sz="1058" b="1">
                    <a:solidFill>
                      <a:srgbClr val="FFFFFF"/>
                    </a:solidFill>
                    <a:latin typeface="Lato"/>
                    <a:ea typeface="Lato"/>
                    <a:cs typeface="Lato"/>
                    <a:sym typeface="Lato"/>
                    <a:rtl val="0"/>
                  </a:rPr>
                  <a:t>Advanced Diagnostics</a:t>
                </a:r>
              </a:p>
            </p:txBody>
          </p:sp>
          <p:sp>
            <p:nvSpPr>
              <p:cNvPr id="51" name="TextBox 50">
                <a:extLst>
                  <a:ext uri="{FF2B5EF4-FFF2-40B4-BE49-F238E27FC236}">
                    <a16:creationId xmlns:a16="http://schemas.microsoft.com/office/drawing/2014/main" id="{0AF4C443-52D6-422C-96A6-53F91B9EDAE0}"/>
                  </a:ext>
                </a:extLst>
              </p:cNvPr>
              <p:cNvSpPr txBox="1"/>
              <p:nvPr/>
            </p:nvSpPr>
            <p:spPr>
              <a:xfrm>
                <a:off x="7933126" y="5325952"/>
                <a:ext cx="2323173" cy="351096"/>
              </a:xfrm>
              <a:prstGeom prst="rect">
                <a:avLst/>
              </a:prstGeom>
              <a:noFill/>
            </p:spPr>
            <p:txBody>
              <a:bodyPr wrap="square" rtlCol="0">
                <a:spAutoFit/>
              </a:bodyPr>
              <a:lstStyle/>
              <a:p>
                <a:pPr defTabSz="685800">
                  <a:defRPr/>
                </a:pPr>
                <a:r>
                  <a:rPr lang="en-GB" sz="1058" b="1">
                    <a:solidFill>
                      <a:srgbClr val="FFFFFF"/>
                    </a:solidFill>
                    <a:latin typeface="Lato"/>
                    <a:ea typeface="Lato"/>
                    <a:cs typeface="Lato"/>
                    <a:sym typeface="Lato"/>
                    <a:rtl val="0"/>
                  </a:rPr>
                  <a:t>&amp; Therapeutics Catalyst </a:t>
                </a:r>
              </a:p>
            </p:txBody>
          </p:sp>
          <p:sp>
            <p:nvSpPr>
              <p:cNvPr id="52" name="TextBox 51">
                <a:extLst>
                  <a:ext uri="{FF2B5EF4-FFF2-40B4-BE49-F238E27FC236}">
                    <a16:creationId xmlns:a16="http://schemas.microsoft.com/office/drawing/2014/main" id="{CB450628-7840-46FA-8EAA-764D2EC683C4}"/>
                  </a:ext>
                </a:extLst>
              </p:cNvPr>
              <p:cNvSpPr txBox="1"/>
              <p:nvPr/>
            </p:nvSpPr>
            <p:spPr>
              <a:xfrm>
                <a:off x="8331078" y="5617862"/>
                <a:ext cx="1277876" cy="292860"/>
              </a:xfrm>
              <a:prstGeom prst="rect">
                <a:avLst/>
              </a:prstGeom>
              <a:noFill/>
            </p:spPr>
            <p:txBody>
              <a:bodyPr wrap="none" rtlCol="0">
                <a:spAutoFit/>
              </a:bodyPr>
              <a:lstStyle/>
              <a:p>
                <a:pPr defTabSz="685800">
                  <a:defRPr/>
                </a:pPr>
                <a:r>
                  <a:rPr lang="en-GB" sz="783">
                    <a:solidFill>
                      <a:srgbClr val="FFFFFF"/>
                    </a:solidFill>
                    <a:latin typeface="Lato"/>
                    <a:ea typeface="Lato"/>
                    <a:cs typeface="Lato"/>
                    <a:sym typeface="Lato"/>
                    <a:rtl val="0"/>
                  </a:rPr>
                  <a:t>Next Generation</a:t>
                </a:r>
              </a:p>
            </p:txBody>
          </p:sp>
          <p:sp>
            <p:nvSpPr>
              <p:cNvPr id="53" name="TextBox 52">
                <a:extLst>
                  <a:ext uri="{FF2B5EF4-FFF2-40B4-BE49-F238E27FC236}">
                    <a16:creationId xmlns:a16="http://schemas.microsoft.com/office/drawing/2014/main" id="{F65D842B-C94F-42E2-8752-09707FAF359F}"/>
                  </a:ext>
                </a:extLst>
              </p:cNvPr>
              <p:cNvSpPr txBox="1"/>
              <p:nvPr/>
            </p:nvSpPr>
            <p:spPr>
              <a:xfrm>
                <a:off x="8025709" y="5785264"/>
                <a:ext cx="1914366" cy="292860"/>
              </a:xfrm>
              <a:prstGeom prst="rect">
                <a:avLst/>
              </a:prstGeom>
              <a:noFill/>
            </p:spPr>
            <p:txBody>
              <a:bodyPr wrap="none" rtlCol="0">
                <a:spAutoFit/>
              </a:bodyPr>
              <a:lstStyle/>
              <a:p>
                <a:pPr defTabSz="685800">
                  <a:defRPr/>
                </a:pPr>
                <a:r>
                  <a:rPr lang="en-GB" sz="783">
                    <a:solidFill>
                      <a:srgbClr val="FFFFFF"/>
                    </a:solidFill>
                    <a:latin typeface="Lato"/>
                    <a:ea typeface="Lato"/>
                    <a:cs typeface="Lato"/>
                    <a:sym typeface="Lato"/>
                    <a:rtl val="0"/>
                  </a:rPr>
                  <a:t>Phenotyping &amp; Diagnostics</a:t>
                </a:r>
              </a:p>
            </p:txBody>
          </p:sp>
          <p:sp>
            <p:nvSpPr>
              <p:cNvPr id="54" name="TextBox 53">
                <a:extLst>
                  <a:ext uri="{FF2B5EF4-FFF2-40B4-BE49-F238E27FC236}">
                    <a16:creationId xmlns:a16="http://schemas.microsoft.com/office/drawing/2014/main" id="{77FF6B10-0B4C-4142-BAF7-14F76859B764}"/>
                  </a:ext>
                </a:extLst>
              </p:cNvPr>
              <p:cNvSpPr txBox="1"/>
              <p:nvPr/>
            </p:nvSpPr>
            <p:spPr>
              <a:xfrm>
                <a:off x="8820358" y="5954061"/>
                <a:ext cx="283082" cy="193593"/>
              </a:xfrm>
              <a:prstGeom prst="rect">
                <a:avLst/>
              </a:prstGeom>
              <a:noFill/>
            </p:spPr>
            <p:txBody>
              <a:bodyPr wrap="none" rtlCol="0">
                <a:spAutoFit/>
              </a:bodyPr>
              <a:lstStyle/>
              <a:p>
                <a:pPr defTabSz="685800">
                  <a:defRPr/>
                </a:pPr>
                <a:r>
                  <a:rPr lang="en-GB" sz="314">
                    <a:solidFill>
                      <a:srgbClr val="FFFFFF"/>
                    </a:solidFill>
                    <a:latin typeface="Lato"/>
                    <a:ea typeface="Lato"/>
                    <a:cs typeface="Lato"/>
                    <a:sym typeface="Lato"/>
                    <a:rtl val="0"/>
                  </a:rPr>
                  <a:t>  </a:t>
                </a:r>
              </a:p>
            </p:txBody>
          </p:sp>
          <p:sp>
            <p:nvSpPr>
              <p:cNvPr id="55" name="TextBox 54">
                <a:extLst>
                  <a:ext uri="{FF2B5EF4-FFF2-40B4-BE49-F238E27FC236}">
                    <a16:creationId xmlns:a16="http://schemas.microsoft.com/office/drawing/2014/main" id="{438B2E67-0DC9-4305-A3D8-F20056589EFD}"/>
                  </a:ext>
                </a:extLst>
              </p:cNvPr>
              <p:cNvSpPr txBox="1"/>
              <p:nvPr/>
            </p:nvSpPr>
            <p:spPr>
              <a:xfrm>
                <a:off x="7934681" y="6041904"/>
                <a:ext cx="2105758" cy="292860"/>
              </a:xfrm>
              <a:prstGeom prst="rect">
                <a:avLst/>
              </a:prstGeom>
              <a:noFill/>
            </p:spPr>
            <p:txBody>
              <a:bodyPr wrap="none" rtlCol="0">
                <a:spAutoFit/>
              </a:bodyPr>
              <a:lstStyle/>
              <a:p>
                <a:pPr defTabSz="685800">
                  <a:defRPr/>
                </a:pPr>
                <a:r>
                  <a:rPr lang="en-GB" sz="783">
                    <a:solidFill>
                      <a:srgbClr val="FFFFFF"/>
                    </a:solidFill>
                    <a:latin typeface="Lato"/>
                    <a:ea typeface="Lato"/>
                    <a:cs typeface="Lato"/>
                    <a:sym typeface="Lato"/>
                    <a:rtl val="0"/>
                  </a:rPr>
                  <a:t>Next Generation Therapeutics</a:t>
                </a:r>
              </a:p>
            </p:txBody>
          </p:sp>
          <p:sp>
            <p:nvSpPr>
              <p:cNvPr id="56" name="Freeform: Shape 55">
                <a:extLst>
                  <a:ext uri="{FF2B5EF4-FFF2-40B4-BE49-F238E27FC236}">
                    <a16:creationId xmlns:a16="http://schemas.microsoft.com/office/drawing/2014/main" id="{5CC566B3-9449-4BD5-A861-3E60AA9C167D}"/>
                  </a:ext>
                </a:extLst>
              </p:cNvPr>
              <p:cNvSpPr/>
              <p:nvPr/>
            </p:nvSpPr>
            <p:spPr>
              <a:xfrm>
                <a:off x="8111314" y="3333866"/>
                <a:ext cx="1572989" cy="1570337"/>
              </a:xfrm>
              <a:custGeom>
                <a:avLst/>
                <a:gdLst>
                  <a:gd name="connsiteX0" fmla="*/ 0 w 1572989"/>
                  <a:gd name="connsiteY0" fmla="*/ 785169 h 1570337"/>
                  <a:gd name="connsiteX1" fmla="*/ 786495 w 1572989"/>
                  <a:gd name="connsiteY1" fmla="*/ 0 h 1570337"/>
                  <a:gd name="connsiteX2" fmla="*/ 1572990 w 1572989"/>
                  <a:gd name="connsiteY2" fmla="*/ 785169 h 1570337"/>
                  <a:gd name="connsiteX3" fmla="*/ 786495 w 1572989"/>
                  <a:gd name="connsiteY3" fmla="*/ 1570338 h 1570337"/>
                  <a:gd name="connsiteX4" fmla="*/ 0 w 1572989"/>
                  <a:gd name="connsiteY4" fmla="*/ 785169 h 1570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989" h="1570337">
                    <a:moveTo>
                      <a:pt x="0" y="785169"/>
                    </a:moveTo>
                    <a:cubicBezTo>
                      <a:pt x="0" y="351513"/>
                      <a:pt x="352110" y="0"/>
                      <a:pt x="786495" y="0"/>
                    </a:cubicBezTo>
                    <a:cubicBezTo>
                      <a:pt x="1220880" y="0"/>
                      <a:pt x="1572990" y="351513"/>
                      <a:pt x="1572990" y="785169"/>
                    </a:cubicBezTo>
                    <a:cubicBezTo>
                      <a:pt x="1572990" y="1218825"/>
                      <a:pt x="1220880" y="1570338"/>
                      <a:pt x="786495" y="1570338"/>
                    </a:cubicBezTo>
                    <a:cubicBezTo>
                      <a:pt x="352110" y="1570338"/>
                      <a:pt x="0" y="1218825"/>
                      <a:pt x="0" y="785169"/>
                    </a:cubicBezTo>
                    <a:close/>
                  </a:path>
                </a:pathLst>
              </a:custGeom>
              <a:solidFill>
                <a:srgbClr val="EF6557"/>
              </a:solidFill>
              <a:ln w="6620" cap="flat">
                <a:noFill/>
                <a:prstDash val="solid"/>
                <a:miter/>
              </a:ln>
            </p:spPr>
            <p:txBody>
              <a:bodyPr rtlCol="0" anchor="ctr"/>
              <a:lstStyle/>
              <a:p>
                <a:pPr defTabSz="685800">
                  <a:defRPr/>
                </a:pPr>
                <a:endParaRPr lang="en-GB" sz="1350">
                  <a:solidFill>
                    <a:prstClr val="black"/>
                  </a:solidFill>
                  <a:latin typeface="Calibri" panose="020F0502020204030204"/>
                </a:endParaRPr>
              </a:p>
            </p:txBody>
          </p:sp>
          <p:sp>
            <p:nvSpPr>
              <p:cNvPr id="57" name="TextBox 56">
                <a:extLst>
                  <a:ext uri="{FF2B5EF4-FFF2-40B4-BE49-F238E27FC236}">
                    <a16:creationId xmlns:a16="http://schemas.microsoft.com/office/drawing/2014/main" id="{3057F77A-1BBC-410A-98DE-93E9716D904A}"/>
                  </a:ext>
                </a:extLst>
              </p:cNvPr>
              <p:cNvSpPr txBox="1"/>
              <p:nvPr/>
            </p:nvSpPr>
            <p:spPr>
              <a:xfrm>
                <a:off x="8240051" y="3781138"/>
                <a:ext cx="385632" cy="384184"/>
              </a:xfrm>
              <a:prstGeom prst="rect">
                <a:avLst/>
              </a:prstGeom>
              <a:noFill/>
            </p:spPr>
            <p:txBody>
              <a:bodyPr wrap="none" rtlCol="0">
                <a:spAutoFit/>
              </a:bodyPr>
              <a:lstStyle/>
              <a:p>
                <a:pPr defTabSz="685800">
                  <a:defRPr/>
                </a:pPr>
                <a:r>
                  <a:rPr lang="en-GB" sz="1214" b="1" spc="-24">
                    <a:solidFill>
                      <a:srgbClr val="FFFFFF"/>
                    </a:solidFill>
                    <a:latin typeface="Lato"/>
                    <a:ea typeface="Lato"/>
                    <a:cs typeface="Lato"/>
                    <a:sym typeface="Lato"/>
                    <a:rtl val="0"/>
                  </a:rPr>
                  <a:t>P</a:t>
                </a:r>
              </a:p>
            </p:txBody>
          </p:sp>
          <p:sp>
            <p:nvSpPr>
              <p:cNvPr id="58" name="TextBox 57">
                <a:extLst>
                  <a:ext uri="{FF2B5EF4-FFF2-40B4-BE49-F238E27FC236}">
                    <a16:creationId xmlns:a16="http://schemas.microsoft.com/office/drawing/2014/main" id="{00D36B03-982C-4883-B17D-F663C7BD663E}"/>
                  </a:ext>
                </a:extLst>
              </p:cNvPr>
              <p:cNvSpPr txBox="1"/>
              <p:nvPr/>
            </p:nvSpPr>
            <p:spPr>
              <a:xfrm>
                <a:off x="8358857" y="3781138"/>
                <a:ext cx="372101" cy="384184"/>
              </a:xfrm>
              <a:prstGeom prst="rect">
                <a:avLst/>
              </a:prstGeom>
              <a:noFill/>
            </p:spPr>
            <p:txBody>
              <a:bodyPr wrap="none" rtlCol="0">
                <a:spAutoFit/>
              </a:bodyPr>
              <a:lstStyle/>
              <a:p>
                <a:pPr defTabSz="685800">
                  <a:defRPr/>
                </a:pPr>
                <a:r>
                  <a:rPr lang="en-GB" sz="1214" b="1">
                    <a:solidFill>
                      <a:srgbClr val="FFFFFF"/>
                    </a:solidFill>
                    <a:latin typeface="Lato"/>
                    <a:ea typeface="Lato"/>
                    <a:cs typeface="Lato"/>
                    <a:sym typeface="Lato"/>
                    <a:rtl val="0"/>
                  </a:rPr>
                  <a:t>e</a:t>
                </a:r>
              </a:p>
            </p:txBody>
          </p:sp>
          <p:sp>
            <p:nvSpPr>
              <p:cNvPr id="59" name="TextBox 58">
                <a:extLst>
                  <a:ext uri="{FF2B5EF4-FFF2-40B4-BE49-F238E27FC236}">
                    <a16:creationId xmlns:a16="http://schemas.microsoft.com/office/drawing/2014/main" id="{E5AA5F35-8B37-4534-BAAA-C8E2B844D7FE}"/>
                  </a:ext>
                </a:extLst>
              </p:cNvPr>
              <p:cNvSpPr txBox="1"/>
              <p:nvPr/>
            </p:nvSpPr>
            <p:spPr>
              <a:xfrm>
                <a:off x="8466591" y="3781138"/>
                <a:ext cx="336494" cy="384184"/>
              </a:xfrm>
              <a:prstGeom prst="rect">
                <a:avLst/>
              </a:prstGeom>
              <a:noFill/>
            </p:spPr>
            <p:txBody>
              <a:bodyPr wrap="none" rtlCol="0">
                <a:spAutoFit/>
              </a:bodyPr>
              <a:lstStyle/>
              <a:p>
                <a:pPr defTabSz="685800">
                  <a:defRPr/>
                </a:pPr>
                <a:r>
                  <a:rPr lang="en-GB" sz="1214" b="1">
                    <a:solidFill>
                      <a:srgbClr val="FFFFFF"/>
                    </a:solidFill>
                    <a:latin typeface="Lato"/>
                    <a:ea typeface="Lato"/>
                    <a:cs typeface="Lato"/>
                    <a:sym typeface="Lato"/>
                    <a:rtl val="0"/>
                  </a:rPr>
                  <a:t>r</a:t>
                </a:r>
              </a:p>
            </p:txBody>
          </p:sp>
          <p:sp>
            <p:nvSpPr>
              <p:cNvPr id="60" name="TextBox 59">
                <a:extLst>
                  <a:ext uri="{FF2B5EF4-FFF2-40B4-BE49-F238E27FC236}">
                    <a16:creationId xmlns:a16="http://schemas.microsoft.com/office/drawing/2014/main" id="{D51E0001-E7F5-4FD0-ABB2-436FD1FFEB13}"/>
                  </a:ext>
                </a:extLst>
              </p:cNvPr>
              <p:cNvSpPr txBox="1"/>
              <p:nvPr/>
            </p:nvSpPr>
            <p:spPr>
              <a:xfrm>
                <a:off x="8540978" y="3781138"/>
                <a:ext cx="1151022" cy="384184"/>
              </a:xfrm>
              <a:prstGeom prst="rect">
                <a:avLst/>
              </a:prstGeom>
              <a:noFill/>
            </p:spPr>
            <p:txBody>
              <a:bodyPr wrap="none" rtlCol="0">
                <a:spAutoFit/>
              </a:bodyPr>
              <a:lstStyle/>
              <a:p>
                <a:pPr defTabSz="685800">
                  <a:defRPr/>
                </a:pPr>
                <a:r>
                  <a:rPr lang="en-GB" sz="1214" b="1" err="1">
                    <a:solidFill>
                      <a:srgbClr val="FFFFFF"/>
                    </a:solidFill>
                    <a:latin typeface="Lato"/>
                    <a:ea typeface="Lato"/>
                    <a:cs typeface="Lato"/>
                    <a:sym typeface="Lato"/>
                    <a:rtl val="0"/>
                  </a:rPr>
                  <a:t>sonalised</a:t>
                </a:r>
                <a:endParaRPr lang="en-GB" sz="1214" b="1">
                  <a:solidFill>
                    <a:srgbClr val="FFFFFF"/>
                  </a:solidFill>
                  <a:latin typeface="Lato"/>
                  <a:ea typeface="Lato"/>
                  <a:cs typeface="Lato"/>
                  <a:sym typeface="Lato"/>
                  <a:rtl val="0"/>
                </a:endParaRPr>
              </a:p>
            </p:txBody>
          </p:sp>
          <p:sp>
            <p:nvSpPr>
              <p:cNvPr id="61" name="TextBox 60">
                <a:extLst>
                  <a:ext uri="{FF2B5EF4-FFF2-40B4-BE49-F238E27FC236}">
                    <a16:creationId xmlns:a16="http://schemas.microsoft.com/office/drawing/2014/main" id="{CFB52E2E-F637-4A5A-9DA3-82D0E22CED56}"/>
                  </a:ext>
                </a:extLst>
              </p:cNvPr>
              <p:cNvSpPr txBox="1"/>
              <p:nvPr/>
            </p:nvSpPr>
            <p:spPr>
              <a:xfrm>
                <a:off x="8407851" y="3982287"/>
                <a:ext cx="419016" cy="384184"/>
              </a:xfrm>
              <a:prstGeom prst="rect">
                <a:avLst/>
              </a:prstGeom>
              <a:noFill/>
            </p:spPr>
            <p:txBody>
              <a:bodyPr wrap="none" rtlCol="0">
                <a:spAutoFit/>
              </a:bodyPr>
              <a:lstStyle/>
              <a:p>
                <a:pPr defTabSz="685800">
                  <a:defRPr/>
                </a:pPr>
                <a:r>
                  <a:rPr lang="en-GB" sz="1214" b="1" spc="-24">
                    <a:solidFill>
                      <a:srgbClr val="FFFFFF"/>
                    </a:solidFill>
                    <a:latin typeface="Lato"/>
                    <a:ea typeface="Lato"/>
                    <a:cs typeface="Lato"/>
                    <a:sym typeface="Lato"/>
                    <a:rtl val="0"/>
                  </a:rPr>
                  <a:t>H</a:t>
                </a:r>
              </a:p>
            </p:txBody>
          </p:sp>
          <p:sp>
            <p:nvSpPr>
              <p:cNvPr id="62" name="TextBox 61">
                <a:extLst>
                  <a:ext uri="{FF2B5EF4-FFF2-40B4-BE49-F238E27FC236}">
                    <a16:creationId xmlns:a16="http://schemas.microsoft.com/office/drawing/2014/main" id="{368B6A95-02B8-4C46-9283-323EA3B490DB}"/>
                  </a:ext>
                </a:extLst>
              </p:cNvPr>
              <p:cNvSpPr txBox="1"/>
              <p:nvPr/>
            </p:nvSpPr>
            <p:spPr>
              <a:xfrm>
                <a:off x="8560469" y="3982287"/>
                <a:ext cx="999689" cy="384184"/>
              </a:xfrm>
              <a:prstGeom prst="rect">
                <a:avLst/>
              </a:prstGeom>
              <a:noFill/>
            </p:spPr>
            <p:txBody>
              <a:bodyPr wrap="none" rtlCol="0">
                <a:spAutoFit/>
              </a:bodyPr>
              <a:lstStyle/>
              <a:p>
                <a:pPr defTabSz="685800">
                  <a:defRPr/>
                </a:pPr>
                <a:r>
                  <a:rPr lang="en-GB" sz="1214" b="1">
                    <a:solidFill>
                      <a:srgbClr val="FFFFFF"/>
                    </a:solidFill>
                    <a:latin typeface="Lato"/>
                    <a:ea typeface="Lato"/>
                    <a:cs typeface="Lato"/>
                    <a:sym typeface="Lato"/>
                    <a:rtl val="0"/>
                  </a:rPr>
                  <a:t>ealth &amp; </a:t>
                </a:r>
              </a:p>
            </p:txBody>
          </p:sp>
          <p:sp>
            <p:nvSpPr>
              <p:cNvPr id="63" name="TextBox 62">
                <a:extLst>
                  <a:ext uri="{FF2B5EF4-FFF2-40B4-BE49-F238E27FC236}">
                    <a16:creationId xmlns:a16="http://schemas.microsoft.com/office/drawing/2014/main" id="{6CCBB373-65EA-473D-988E-5CBC84D93F5C}"/>
                  </a:ext>
                </a:extLst>
              </p:cNvPr>
              <p:cNvSpPr txBox="1"/>
              <p:nvPr/>
            </p:nvSpPr>
            <p:spPr>
              <a:xfrm>
                <a:off x="8319344" y="4183436"/>
                <a:ext cx="507857" cy="384184"/>
              </a:xfrm>
              <a:prstGeom prst="rect">
                <a:avLst/>
              </a:prstGeom>
              <a:noFill/>
            </p:spPr>
            <p:txBody>
              <a:bodyPr wrap="none" rtlCol="0">
                <a:spAutoFit/>
              </a:bodyPr>
              <a:lstStyle/>
              <a:p>
                <a:pPr defTabSz="685800">
                  <a:defRPr/>
                </a:pPr>
                <a:r>
                  <a:rPr lang="en-GB" sz="1214" b="1">
                    <a:solidFill>
                      <a:srgbClr val="FFFFFF"/>
                    </a:solidFill>
                    <a:latin typeface="Lato"/>
                    <a:ea typeface="Lato"/>
                    <a:cs typeface="Lato"/>
                    <a:sym typeface="Lato"/>
                    <a:rtl val="0"/>
                  </a:rPr>
                  <a:t>Ca</a:t>
                </a:r>
              </a:p>
            </p:txBody>
          </p:sp>
          <p:sp>
            <p:nvSpPr>
              <p:cNvPr id="64" name="TextBox 63">
                <a:extLst>
                  <a:ext uri="{FF2B5EF4-FFF2-40B4-BE49-F238E27FC236}">
                    <a16:creationId xmlns:a16="http://schemas.microsoft.com/office/drawing/2014/main" id="{6181CB17-0F93-4882-AECA-85BC0173DA09}"/>
                  </a:ext>
                </a:extLst>
              </p:cNvPr>
              <p:cNvSpPr txBox="1"/>
              <p:nvPr/>
            </p:nvSpPr>
            <p:spPr>
              <a:xfrm>
                <a:off x="8556160" y="4183436"/>
                <a:ext cx="332220" cy="384184"/>
              </a:xfrm>
              <a:prstGeom prst="rect">
                <a:avLst/>
              </a:prstGeom>
              <a:noFill/>
            </p:spPr>
            <p:txBody>
              <a:bodyPr wrap="none" rtlCol="0">
                <a:spAutoFit/>
              </a:bodyPr>
              <a:lstStyle/>
              <a:p>
                <a:pPr defTabSz="685800">
                  <a:defRPr/>
                </a:pPr>
                <a:r>
                  <a:rPr lang="en-GB" sz="1214" b="1" spc="-24">
                    <a:solidFill>
                      <a:srgbClr val="FFFFFF"/>
                    </a:solidFill>
                    <a:latin typeface="Lato"/>
                    <a:ea typeface="Lato"/>
                    <a:cs typeface="Lato"/>
                    <a:sym typeface="Lato"/>
                    <a:rtl val="0"/>
                  </a:rPr>
                  <a:t>r</a:t>
                </a:r>
              </a:p>
            </p:txBody>
          </p:sp>
          <p:sp>
            <p:nvSpPr>
              <p:cNvPr id="65" name="TextBox 64">
                <a:extLst>
                  <a:ext uri="{FF2B5EF4-FFF2-40B4-BE49-F238E27FC236}">
                    <a16:creationId xmlns:a16="http://schemas.microsoft.com/office/drawing/2014/main" id="{45EA890B-86A6-4F41-BD5D-AB97B2B7B23C}"/>
                  </a:ext>
                </a:extLst>
              </p:cNvPr>
              <p:cNvSpPr txBox="1"/>
              <p:nvPr/>
            </p:nvSpPr>
            <p:spPr>
              <a:xfrm>
                <a:off x="8627497" y="4183436"/>
                <a:ext cx="425513" cy="384184"/>
              </a:xfrm>
              <a:prstGeom prst="rect">
                <a:avLst/>
              </a:prstGeom>
              <a:noFill/>
            </p:spPr>
            <p:txBody>
              <a:bodyPr wrap="none" rtlCol="0">
                <a:spAutoFit/>
              </a:bodyPr>
              <a:lstStyle/>
              <a:p>
                <a:pPr defTabSz="685800">
                  <a:defRPr/>
                </a:pPr>
                <a:r>
                  <a:rPr lang="en-GB" sz="1214" b="1">
                    <a:solidFill>
                      <a:srgbClr val="FFFFFF"/>
                    </a:solidFill>
                    <a:latin typeface="Lato"/>
                    <a:ea typeface="Lato"/>
                    <a:cs typeface="Lato"/>
                    <a:sym typeface="Lato"/>
                    <a:rtl val="0"/>
                  </a:rPr>
                  <a:t>e </a:t>
                </a:r>
              </a:p>
            </p:txBody>
          </p:sp>
          <p:sp>
            <p:nvSpPr>
              <p:cNvPr id="66" name="TextBox 65">
                <a:extLst>
                  <a:ext uri="{FF2B5EF4-FFF2-40B4-BE49-F238E27FC236}">
                    <a16:creationId xmlns:a16="http://schemas.microsoft.com/office/drawing/2014/main" id="{1121B303-B301-4F09-9C0F-A0C6BBC3BF65}"/>
                  </a:ext>
                </a:extLst>
              </p:cNvPr>
              <p:cNvSpPr txBox="1"/>
              <p:nvPr/>
            </p:nvSpPr>
            <p:spPr>
              <a:xfrm>
                <a:off x="8785750" y="4183436"/>
                <a:ext cx="332133" cy="384184"/>
              </a:xfrm>
              <a:prstGeom prst="rect">
                <a:avLst/>
              </a:prstGeom>
              <a:noFill/>
            </p:spPr>
            <p:txBody>
              <a:bodyPr wrap="none" rtlCol="0">
                <a:spAutoFit/>
              </a:bodyPr>
              <a:lstStyle/>
              <a:p>
                <a:pPr defTabSz="685800">
                  <a:defRPr/>
                </a:pPr>
                <a:r>
                  <a:rPr lang="en-GB" sz="1214" b="1" spc="-12">
                    <a:solidFill>
                      <a:srgbClr val="FFFFFF"/>
                    </a:solidFill>
                    <a:latin typeface="Lato"/>
                    <a:ea typeface="Lato"/>
                    <a:cs typeface="Lato"/>
                    <a:sym typeface="Lato"/>
                    <a:rtl val="0"/>
                  </a:rPr>
                  <a:t>f</a:t>
                </a:r>
              </a:p>
            </p:txBody>
          </p:sp>
          <p:sp>
            <p:nvSpPr>
              <p:cNvPr id="67" name="TextBox 66">
                <a:extLst>
                  <a:ext uri="{FF2B5EF4-FFF2-40B4-BE49-F238E27FC236}">
                    <a16:creationId xmlns:a16="http://schemas.microsoft.com/office/drawing/2014/main" id="{12BDAE51-0888-4331-9A69-BB250836CFF5}"/>
                  </a:ext>
                </a:extLst>
              </p:cNvPr>
              <p:cNvSpPr txBox="1"/>
              <p:nvPr/>
            </p:nvSpPr>
            <p:spPr>
              <a:xfrm>
                <a:off x="8854768" y="4183436"/>
                <a:ext cx="381003" cy="384184"/>
              </a:xfrm>
              <a:prstGeom prst="rect">
                <a:avLst/>
              </a:prstGeom>
              <a:noFill/>
            </p:spPr>
            <p:txBody>
              <a:bodyPr wrap="none" rtlCol="0">
                <a:spAutoFit/>
              </a:bodyPr>
              <a:lstStyle/>
              <a:p>
                <a:pPr defTabSz="685800">
                  <a:defRPr/>
                </a:pPr>
                <a:r>
                  <a:rPr lang="en-GB" sz="1214" b="1">
                    <a:solidFill>
                      <a:srgbClr val="FFFFFF"/>
                    </a:solidFill>
                    <a:latin typeface="Lato"/>
                    <a:ea typeface="Lato"/>
                    <a:cs typeface="Lato"/>
                    <a:sym typeface="Lato"/>
                    <a:rtl val="0"/>
                  </a:rPr>
                  <a:t>o</a:t>
                </a:r>
              </a:p>
            </p:txBody>
          </p:sp>
          <p:sp>
            <p:nvSpPr>
              <p:cNvPr id="68" name="TextBox 67">
                <a:extLst>
                  <a:ext uri="{FF2B5EF4-FFF2-40B4-BE49-F238E27FC236}">
                    <a16:creationId xmlns:a16="http://schemas.microsoft.com/office/drawing/2014/main" id="{921676D1-A7AD-4784-B2CD-1789E686B8BD}"/>
                  </a:ext>
                </a:extLst>
              </p:cNvPr>
              <p:cNvSpPr txBox="1"/>
              <p:nvPr/>
            </p:nvSpPr>
            <p:spPr>
              <a:xfrm>
                <a:off x="8970657" y="4183436"/>
                <a:ext cx="332220" cy="384184"/>
              </a:xfrm>
              <a:prstGeom prst="rect">
                <a:avLst/>
              </a:prstGeom>
              <a:noFill/>
            </p:spPr>
            <p:txBody>
              <a:bodyPr wrap="none" rtlCol="0">
                <a:spAutoFit/>
              </a:bodyPr>
              <a:lstStyle/>
              <a:p>
                <a:pPr defTabSz="685800">
                  <a:defRPr/>
                </a:pPr>
                <a:r>
                  <a:rPr lang="en-GB" sz="1214" b="1" spc="-24">
                    <a:solidFill>
                      <a:srgbClr val="FFFFFF"/>
                    </a:solidFill>
                    <a:latin typeface="Lato"/>
                    <a:ea typeface="Lato"/>
                    <a:cs typeface="Lato"/>
                    <a:sym typeface="Lato"/>
                    <a:rtl val="0"/>
                  </a:rPr>
                  <a:t>r</a:t>
                </a:r>
              </a:p>
            </p:txBody>
          </p:sp>
          <p:sp>
            <p:nvSpPr>
              <p:cNvPr id="69" name="TextBox 68">
                <a:extLst>
                  <a:ext uri="{FF2B5EF4-FFF2-40B4-BE49-F238E27FC236}">
                    <a16:creationId xmlns:a16="http://schemas.microsoft.com/office/drawing/2014/main" id="{CBC37ADE-5B2D-4F59-92C0-EA5913414AC7}"/>
                  </a:ext>
                </a:extLst>
              </p:cNvPr>
              <p:cNvSpPr txBox="1"/>
              <p:nvPr/>
            </p:nvSpPr>
            <p:spPr>
              <a:xfrm>
                <a:off x="9041263" y="4183436"/>
                <a:ext cx="525661" cy="384184"/>
              </a:xfrm>
              <a:prstGeom prst="rect">
                <a:avLst/>
              </a:prstGeom>
              <a:noFill/>
            </p:spPr>
            <p:txBody>
              <a:bodyPr wrap="none" rtlCol="0">
                <a:spAutoFit/>
              </a:bodyPr>
              <a:lstStyle/>
              <a:p>
                <a:pPr defTabSz="685800">
                  <a:defRPr/>
                </a:pPr>
                <a:r>
                  <a:rPr lang="en-GB" sz="1214" b="1">
                    <a:solidFill>
                      <a:srgbClr val="FFFFFF"/>
                    </a:solidFill>
                    <a:latin typeface="Lato"/>
                    <a:ea typeface="Lato"/>
                    <a:cs typeface="Lato"/>
                    <a:sym typeface="Lato"/>
                    <a:rtl val="0"/>
                  </a:rPr>
                  <a:t> all</a:t>
                </a:r>
              </a:p>
            </p:txBody>
          </p:sp>
        </p:grpSp>
      </p:grpSp>
      <p:sp>
        <p:nvSpPr>
          <p:cNvPr id="6" name="Oval 5">
            <a:extLst>
              <a:ext uri="{FF2B5EF4-FFF2-40B4-BE49-F238E27FC236}">
                <a16:creationId xmlns:a16="http://schemas.microsoft.com/office/drawing/2014/main" id="{4BEDDF72-9124-57BA-EF76-E5D9675E24E7}"/>
              </a:ext>
            </a:extLst>
          </p:cNvPr>
          <p:cNvSpPr/>
          <p:nvPr/>
        </p:nvSpPr>
        <p:spPr>
          <a:xfrm>
            <a:off x="633773" y="826680"/>
            <a:ext cx="1458934" cy="1421193"/>
          </a:xfrm>
          <a:prstGeom prst="ellipse">
            <a:avLst/>
          </a:prstGeom>
          <a:solidFill>
            <a:srgbClr val="134677">
              <a:alpha val="56000"/>
            </a:srgbClr>
          </a:solidFill>
          <a:ln w="120650">
            <a:solidFill>
              <a:srgbClr val="F9C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ts val="1275"/>
              </a:lnSpc>
              <a:defRPr/>
            </a:pPr>
            <a:r>
              <a:rPr lang="en-GB" sz="1350">
                <a:solidFill>
                  <a:prstClr val="white"/>
                </a:solidFill>
                <a:latin typeface="Arial" panose="020B0604020202020204" pitchFamily="34" charset="0"/>
              </a:rPr>
              <a:t>4 clusters / 13 Themes</a:t>
            </a:r>
          </a:p>
        </p:txBody>
      </p:sp>
      <p:sp>
        <p:nvSpPr>
          <p:cNvPr id="17" name="Oval 16">
            <a:extLst>
              <a:ext uri="{FF2B5EF4-FFF2-40B4-BE49-F238E27FC236}">
                <a16:creationId xmlns:a16="http://schemas.microsoft.com/office/drawing/2014/main" id="{EFF007A2-B6EB-6613-EE68-CD916E49308F}"/>
              </a:ext>
            </a:extLst>
          </p:cNvPr>
          <p:cNvSpPr/>
          <p:nvPr/>
        </p:nvSpPr>
        <p:spPr>
          <a:xfrm>
            <a:off x="599117" y="2856296"/>
            <a:ext cx="1447785" cy="1421193"/>
          </a:xfrm>
          <a:prstGeom prst="ellipse">
            <a:avLst/>
          </a:prstGeom>
          <a:solidFill>
            <a:srgbClr val="134677">
              <a:alpha val="56000"/>
            </a:srgbClr>
          </a:solidFill>
          <a:ln w="120650">
            <a:solidFill>
              <a:srgbClr val="F9C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ts val="1275"/>
              </a:lnSpc>
              <a:defRPr/>
            </a:pPr>
            <a:r>
              <a:rPr lang="en-GB" sz="1350">
                <a:solidFill>
                  <a:prstClr val="white"/>
                </a:solidFill>
                <a:latin typeface="Arial" panose="020B0604020202020204" pitchFamily="34" charset="0"/>
              </a:rPr>
              <a:t>Drive integration across themes</a:t>
            </a:r>
          </a:p>
        </p:txBody>
      </p:sp>
      <p:sp>
        <p:nvSpPr>
          <p:cNvPr id="71" name="Oval 70">
            <a:extLst>
              <a:ext uri="{FF2B5EF4-FFF2-40B4-BE49-F238E27FC236}">
                <a16:creationId xmlns:a16="http://schemas.microsoft.com/office/drawing/2014/main" id="{455E8D1F-1E6D-5A2D-F8E9-082A1C07EF2C}"/>
              </a:ext>
            </a:extLst>
          </p:cNvPr>
          <p:cNvSpPr/>
          <p:nvPr/>
        </p:nvSpPr>
        <p:spPr>
          <a:xfrm>
            <a:off x="7112958" y="788370"/>
            <a:ext cx="1455794" cy="1404599"/>
          </a:xfrm>
          <a:prstGeom prst="ellipse">
            <a:avLst/>
          </a:prstGeom>
          <a:solidFill>
            <a:srgbClr val="134677">
              <a:alpha val="56000"/>
            </a:srgbClr>
          </a:solidFill>
          <a:ln w="120650">
            <a:solidFill>
              <a:srgbClr val="F9C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ts val="1275"/>
              </a:lnSpc>
              <a:defRPr/>
            </a:pPr>
            <a:r>
              <a:rPr lang="en-GB" sz="1350">
                <a:solidFill>
                  <a:prstClr val="white"/>
                </a:solidFill>
                <a:latin typeface="Arial" panose="020B0604020202020204" pitchFamily="34" charset="0"/>
              </a:rPr>
              <a:t>Peer support for project/</a:t>
            </a:r>
          </a:p>
          <a:p>
            <a:pPr algn="ctr" defTabSz="685800">
              <a:lnSpc>
                <a:spcPts val="1275"/>
              </a:lnSpc>
              <a:defRPr/>
            </a:pPr>
            <a:r>
              <a:rPr lang="en-GB" sz="1350">
                <a:solidFill>
                  <a:prstClr val="white"/>
                </a:solidFill>
                <a:latin typeface="Arial" panose="020B0604020202020204" pitchFamily="34" charset="0"/>
              </a:rPr>
              <a:t>programme monitoring</a:t>
            </a:r>
          </a:p>
        </p:txBody>
      </p:sp>
      <p:sp>
        <p:nvSpPr>
          <p:cNvPr id="72" name="Oval 71">
            <a:extLst>
              <a:ext uri="{FF2B5EF4-FFF2-40B4-BE49-F238E27FC236}">
                <a16:creationId xmlns:a16="http://schemas.microsoft.com/office/drawing/2014/main" id="{2A24C277-5CF9-119E-3544-3333AFCCD062}"/>
              </a:ext>
            </a:extLst>
          </p:cNvPr>
          <p:cNvSpPr/>
          <p:nvPr/>
        </p:nvSpPr>
        <p:spPr>
          <a:xfrm>
            <a:off x="7148393" y="2890879"/>
            <a:ext cx="1459892" cy="1404599"/>
          </a:xfrm>
          <a:prstGeom prst="ellipse">
            <a:avLst/>
          </a:prstGeom>
          <a:solidFill>
            <a:srgbClr val="134677">
              <a:alpha val="56000"/>
            </a:srgbClr>
          </a:solidFill>
          <a:ln w="120650">
            <a:solidFill>
              <a:srgbClr val="F9C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ts val="1275"/>
              </a:lnSpc>
              <a:defRPr/>
            </a:pPr>
            <a:r>
              <a:rPr lang="en-GB" sz="1350">
                <a:solidFill>
                  <a:prstClr val="white"/>
                </a:solidFill>
                <a:latin typeface="Arial" panose="020B0604020202020204" pitchFamily="34" charset="0"/>
              </a:rPr>
              <a:t>Maximise leverage of internal/</a:t>
            </a:r>
          </a:p>
          <a:p>
            <a:pPr algn="ctr" defTabSz="685800">
              <a:lnSpc>
                <a:spcPts val="1275"/>
              </a:lnSpc>
              <a:defRPr/>
            </a:pPr>
            <a:r>
              <a:rPr lang="en-GB" sz="1350">
                <a:solidFill>
                  <a:prstClr val="white"/>
                </a:solidFill>
                <a:latin typeface="Arial" panose="020B0604020202020204" pitchFamily="34" charset="0"/>
              </a:rPr>
              <a:t>external grant funding</a:t>
            </a:r>
          </a:p>
        </p:txBody>
      </p:sp>
    </p:spTree>
    <p:extLst>
      <p:ext uri="{BB962C8B-B14F-4D97-AF65-F5344CB8AC3E}">
        <p14:creationId xmlns:p14="http://schemas.microsoft.com/office/powerpoint/2010/main" val="2959455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81E54120-3DEA-4B57-B90B-B2C2DA17C3F6}"/>
              </a:ext>
            </a:extLst>
          </p:cNvPr>
          <p:cNvSpPr/>
          <p:nvPr/>
        </p:nvSpPr>
        <p:spPr>
          <a:xfrm>
            <a:off x="1137926" y="669786"/>
            <a:ext cx="1355678" cy="1021687"/>
          </a:xfrm>
          <a:prstGeom prst="flowChartConnector">
            <a:avLst/>
          </a:prstGeom>
          <a:solidFill>
            <a:srgbClr val="193E72"/>
          </a:solidFill>
          <a:ln w="44450">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GB" sz="1200" dirty="0">
                <a:solidFill>
                  <a:prstClr val="white"/>
                </a:solidFill>
                <a:latin typeface="Arial"/>
                <a:cs typeface="Arial"/>
              </a:rPr>
              <a:t>Operations and </a:t>
            </a:r>
            <a:endParaRPr lang="en-US" sz="1350" dirty="0">
              <a:solidFill>
                <a:prstClr val="white"/>
              </a:solidFill>
              <a:latin typeface="Calibri" panose="020F0502020204030204"/>
              <a:ea typeface="Calibri" panose="020F0502020204030204"/>
              <a:cs typeface="Calibri" panose="020F0502020204030204"/>
            </a:endParaRPr>
          </a:p>
          <a:p>
            <a:pPr algn="ctr" defTabSz="685800">
              <a:defRPr/>
            </a:pPr>
            <a:r>
              <a:rPr lang="en-GB" sz="1200" dirty="0">
                <a:solidFill>
                  <a:prstClr val="white"/>
                </a:solidFill>
                <a:latin typeface="Arial"/>
                <a:cs typeface="Arial"/>
              </a:rPr>
              <a:t>Contractual adherence </a:t>
            </a:r>
            <a:endParaRPr lang="en-GB" sz="1350" dirty="0">
              <a:solidFill>
                <a:prstClr val="white"/>
              </a:solidFill>
              <a:latin typeface="Calibri" panose="020F0502020204030204"/>
            </a:endParaRPr>
          </a:p>
        </p:txBody>
      </p:sp>
      <p:cxnSp>
        <p:nvCxnSpPr>
          <p:cNvPr id="8" name="Straight Connector 7">
            <a:extLst>
              <a:ext uri="{FF2B5EF4-FFF2-40B4-BE49-F238E27FC236}">
                <a16:creationId xmlns:a16="http://schemas.microsoft.com/office/drawing/2014/main" id="{9D8D0CCB-93C8-4E3C-8F6B-396963599EF3}"/>
              </a:ext>
            </a:extLst>
          </p:cNvPr>
          <p:cNvCxnSpPr>
            <a:cxnSpLocks/>
          </p:cNvCxnSpPr>
          <p:nvPr/>
        </p:nvCxnSpPr>
        <p:spPr>
          <a:xfrm flipH="1" flipV="1">
            <a:off x="4076814" y="1492201"/>
            <a:ext cx="203859" cy="343688"/>
          </a:xfrm>
          <a:prstGeom prst="line">
            <a:avLst/>
          </a:prstGeom>
          <a:ln w="60325">
            <a:solidFill>
              <a:srgbClr val="EA5D4E"/>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2B28F9F-1B68-46E1-B09C-218C1F9F21D4}"/>
              </a:ext>
            </a:extLst>
          </p:cNvPr>
          <p:cNvCxnSpPr>
            <a:cxnSpLocks/>
            <a:stCxn id="5" idx="7"/>
            <a:endCxn id="10" idx="3"/>
          </p:cNvCxnSpPr>
          <p:nvPr/>
        </p:nvCxnSpPr>
        <p:spPr>
          <a:xfrm flipV="1">
            <a:off x="4947100" y="1558722"/>
            <a:ext cx="477269" cy="292965"/>
          </a:xfrm>
          <a:prstGeom prst="line">
            <a:avLst/>
          </a:prstGeom>
          <a:ln w="60325">
            <a:solidFill>
              <a:srgbClr val="EA5D4E"/>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AF78D953-1B32-4B5E-86E3-B4D491EBB23A}"/>
              </a:ext>
            </a:extLst>
          </p:cNvPr>
          <p:cNvCxnSpPr>
            <a:cxnSpLocks/>
          </p:cNvCxnSpPr>
          <p:nvPr/>
        </p:nvCxnSpPr>
        <p:spPr>
          <a:xfrm flipV="1">
            <a:off x="5074681" y="1791719"/>
            <a:ext cx="1976260" cy="347459"/>
          </a:xfrm>
          <a:prstGeom prst="line">
            <a:avLst/>
          </a:prstGeom>
          <a:ln w="60325">
            <a:solidFill>
              <a:srgbClr val="EA5D4E"/>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5C196129-759E-41DB-AE43-DE86CEC14529}"/>
              </a:ext>
            </a:extLst>
          </p:cNvPr>
          <p:cNvCxnSpPr>
            <a:cxnSpLocks/>
          </p:cNvCxnSpPr>
          <p:nvPr/>
        </p:nvCxnSpPr>
        <p:spPr>
          <a:xfrm>
            <a:off x="5113293" y="2372175"/>
            <a:ext cx="1982797" cy="274529"/>
          </a:xfrm>
          <a:prstGeom prst="line">
            <a:avLst/>
          </a:prstGeom>
          <a:ln w="60325">
            <a:solidFill>
              <a:srgbClr val="EA5D4E"/>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85036ED3-8C15-41DE-A723-14E0E593AEEE}"/>
              </a:ext>
            </a:extLst>
          </p:cNvPr>
          <p:cNvCxnSpPr>
            <a:cxnSpLocks/>
          </p:cNvCxnSpPr>
          <p:nvPr/>
        </p:nvCxnSpPr>
        <p:spPr>
          <a:xfrm>
            <a:off x="4940524" y="2551951"/>
            <a:ext cx="838394" cy="789799"/>
          </a:xfrm>
          <a:prstGeom prst="line">
            <a:avLst/>
          </a:prstGeom>
          <a:ln w="60325">
            <a:solidFill>
              <a:srgbClr val="EA5D4E"/>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03CC20E2-001F-4846-9E7A-32881EDF5FE7}"/>
              </a:ext>
            </a:extLst>
          </p:cNvPr>
          <p:cNvCxnSpPr>
            <a:cxnSpLocks/>
          </p:cNvCxnSpPr>
          <p:nvPr/>
        </p:nvCxnSpPr>
        <p:spPr>
          <a:xfrm flipH="1">
            <a:off x="4092749" y="2719571"/>
            <a:ext cx="199820" cy="622179"/>
          </a:xfrm>
          <a:prstGeom prst="line">
            <a:avLst/>
          </a:prstGeom>
          <a:ln w="60325">
            <a:solidFill>
              <a:srgbClr val="EA5D4E"/>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4181DEAA-7937-4983-AE54-A2B98FEE748D}"/>
              </a:ext>
            </a:extLst>
          </p:cNvPr>
          <p:cNvCxnSpPr>
            <a:cxnSpLocks/>
          </p:cNvCxnSpPr>
          <p:nvPr/>
        </p:nvCxnSpPr>
        <p:spPr>
          <a:xfrm flipH="1">
            <a:off x="2492285" y="2355729"/>
            <a:ext cx="1865859" cy="1125015"/>
          </a:xfrm>
          <a:prstGeom prst="line">
            <a:avLst/>
          </a:prstGeom>
          <a:ln w="60325">
            <a:solidFill>
              <a:srgbClr val="EA5D4E"/>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13BBCAA6-EE3A-4061-80A7-C509CAC5DF38}"/>
              </a:ext>
            </a:extLst>
          </p:cNvPr>
          <p:cNvCxnSpPr>
            <a:cxnSpLocks/>
          </p:cNvCxnSpPr>
          <p:nvPr/>
        </p:nvCxnSpPr>
        <p:spPr>
          <a:xfrm flipH="1">
            <a:off x="2119024" y="2380343"/>
            <a:ext cx="1904182" cy="58377"/>
          </a:xfrm>
          <a:prstGeom prst="line">
            <a:avLst/>
          </a:prstGeom>
          <a:ln w="60325">
            <a:solidFill>
              <a:srgbClr val="EA5D4E"/>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6444CAD5-9AF7-42FB-9F42-0F1DBA2BF886}"/>
              </a:ext>
            </a:extLst>
          </p:cNvPr>
          <p:cNvCxnSpPr>
            <a:cxnSpLocks/>
            <a:endCxn id="6" idx="5"/>
          </p:cNvCxnSpPr>
          <p:nvPr/>
        </p:nvCxnSpPr>
        <p:spPr>
          <a:xfrm flipH="1" flipV="1">
            <a:off x="2295070" y="1541849"/>
            <a:ext cx="1728136" cy="525180"/>
          </a:xfrm>
          <a:prstGeom prst="line">
            <a:avLst/>
          </a:prstGeom>
          <a:ln w="60325">
            <a:solidFill>
              <a:srgbClr val="EA5D4E"/>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08A38AE-DA25-43F8-A327-094ABB63B70C}"/>
              </a:ext>
            </a:extLst>
          </p:cNvPr>
          <p:cNvSpPr txBox="1"/>
          <p:nvPr/>
        </p:nvSpPr>
        <p:spPr>
          <a:xfrm>
            <a:off x="360735" y="154043"/>
            <a:ext cx="5530205" cy="323165"/>
          </a:xfrm>
          <a:prstGeom prst="rect">
            <a:avLst/>
          </a:prstGeom>
          <a:noFill/>
        </p:spPr>
        <p:txBody>
          <a:bodyPr wrap="square">
            <a:spAutoFit/>
          </a:bodyPr>
          <a:lstStyle/>
          <a:p>
            <a:pPr defTabSz="685800">
              <a:defRPr/>
            </a:pPr>
            <a:r>
              <a:rPr lang="en-US" sz="1500" b="1" dirty="0">
                <a:solidFill>
                  <a:srgbClr val="EA5D4E"/>
                </a:solidFill>
                <a:latin typeface="Arial" panose="020B0604020202020204" pitchFamily="34" charset="0"/>
                <a:cs typeface="Arial" panose="020B0604020202020204" pitchFamily="34" charset="0"/>
              </a:rPr>
              <a:t>Manchester BRC Core Infrastructure Team </a:t>
            </a:r>
          </a:p>
        </p:txBody>
      </p:sp>
      <p:sp>
        <p:nvSpPr>
          <p:cNvPr id="5" name="Flowchart: Connector 4">
            <a:extLst>
              <a:ext uri="{FF2B5EF4-FFF2-40B4-BE49-F238E27FC236}">
                <a16:creationId xmlns:a16="http://schemas.microsoft.com/office/drawing/2014/main" id="{0757FB5D-8C35-4539-ABC1-0BD48D9B2E5C}"/>
              </a:ext>
            </a:extLst>
          </p:cNvPr>
          <p:cNvSpPr/>
          <p:nvPr/>
        </p:nvSpPr>
        <p:spPr>
          <a:xfrm>
            <a:off x="3978457" y="1691472"/>
            <a:ext cx="1134836" cy="1094015"/>
          </a:xfrm>
          <a:prstGeom prst="flowChartConnector">
            <a:avLst/>
          </a:prstGeom>
          <a:solidFill>
            <a:srgbClr val="EA5D4E"/>
          </a:solidFill>
          <a:ln w="57150">
            <a:solidFill>
              <a:srgbClr val="EA5D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ts val="2100"/>
              </a:lnSpc>
              <a:defRPr/>
            </a:pPr>
            <a:r>
              <a:rPr lang="en-GB" b="1">
                <a:solidFill>
                  <a:prstClr val="white"/>
                </a:solidFill>
                <a:latin typeface="Arial" panose="020B0604020202020204" pitchFamily="34" charset="0"/>
              </a:rPr>
              <a:t>Core Team</a:t>
            </a:r>
          </a:p>
        </p:txBody>
      </p:sp>
      <p:sp>
        <p:nvSpPr>
          <p:cNvPr id="9" name="Flowchart: Connector 8">
            <a:extLst>
              <a:ext uri="{FF2B5EF4-FFF2-40B4-BE49-F238E27FC236}">
                <a16:creationId xmlns:a16="http://schemas.microsoft.com/office/drawing/2014/main" id="{F148BC96-9203-4064-8B66-5703B47ABDF9}"/>
              </a:ext>
            </a:extLst>
          </p:cNvPr>
          <p:cNvSpPr/>
          <p:nvPr/>
        </p:nvSpPr>
        <p:spPr>
          <a:xfrm>
            <a:off x="2858177" y="494924"/>
            <a:ext cx="1524874" cy="1128389"/>
          </a:xfrm>
          <a:prstGeom prst="flowChartConnector">
            <a:avLst/>
          </a:prstGeom>
          <a:solidFill>
            <a:srgbClr val="193E72"/>
          </a:solidFill>
          <a:ln w="44450">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rPr>
              <a:t>Strategic funding and emerging areas</a:t>
            </a:r>
          </a:p>
        </p:txBody>
      </p:sp>
      <p:sp>
        <p:nvSpPr>
          <p:cNvPr id="10" name="Flowchart: Connector 9">
            <a:extLst>
              <a:ext uri="{FF2B5EF4-FFF2-40B4-BE49-F238E27FC236}">
                <a16:creationId xmlns:a16="http://schemas.microsoft.com/office/drawing/2014/main" id="{23E68526-84A0-4708-9B39-6FC09293C3B3}"/>
              </a:ext>
            </a:extLst>
          </p:cNvPr>
          <p:cNvSpPr/>
          <p:nvPr/>
        </p:nvSpPr>
        <p:spPr>
          <a:xfrm>
            <a:off x="5201057" y="499487"/>
            <a:ext cx="1524874" cy="1240971"/>
          </a:xfrm>
          <a:prstGeom prst="flowChartConnector">
            <a:avLst/>
          </a:prstGeom>
          <a:solidFill>
            <a:srgbClr val="193E72"/>
          </a:solidFill>
          <a:ln w="44450">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rPr>
              <a:t>Theme Programme and Project  Management</a:t>
            </a:r>
          </a:p>
        </p:txBody>
      </p:sp>
      <p:sp>
        <p:nvSpPr>
          <p:cNvPr id="11" name="Flowchart: Connector 10">
            <a:extLst>
              <a:ext uri="{FF2B5EF4-FFF2-40B4-BE49-F238E27FC236}">
                <a16:creationId xmlns:a16="http://schemas.microsoft.com/office/drawing/2014/main" id="{F19331A0-98A9-4056-B1F0-345008614D7E}"/>
              </a:ext>
            </a:extLst>
          </p:cNvPr>
          <p:cNvSpPr/>
          <p:nvPr/>
        </p:nvSpPr>
        <p:spPr>
          <a:xfrm>
            <a:off x="6869937" y="865162"/>
            <a:ext cx="1499625" cy="1201868"/>
          </a:xfrm>
          <a:prstGeom prst="flowChartConnector">
            <a:avLst/>
          </a:prstGeom>
          <a:solidFill>
            <a:srgbClr val="193E72"/>
          </a:solidFill>
          <a:ln w="44450">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rPr>
              <a:t>Performance Data and Metrics</a:t>
            </a:r>
          </a:p>
        </p:txBody>
      </p:sp>
      <p:sp>
        <p:nvSpPr>
          <p:cNvPr id="16" name="Flowchart: Connector 15">
            <a:extLst>
              <a:ext uri="{FF2B5EF4-FFF2-40B4-BE49-F238E27FC236}">
                <a16:creationId xmlns:a16="http://schemas.microsoft.com/office/drawing/2014/main" id="{D7D652C5-0C5A-41DB-8F79-E93548ECF2B5}"/>
              </a:ext>
            </a:extLst>
          </p:cNvPr>
          <p:cNvSpPr/>
          <p:nvPr/>
        </p:nvSpPr>
        <p:spPr>
          <a:xfrm>
            <a:off x="3410950" y="3210640"/>
            <a:ext cx="1379765" cy="1240971"/>
          </a:xfrm>
          <a:prstGeom prst="flowChartConnector">
            <a:avLst/>
          </a:prstGeom>
          <a:solidFill>
            <a:srgbClr val="193E72"/>
          </a:solidFill>
          <a:ln w="44450">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rPr>
              <a:t>Inclusive Research:</a:t>
            </a:r>
          </a:p>
          <a:p>
            <a:pPr algn="ctr" defTabSz="685800">
              <a:defRPr/>
            </a:pPr>
            <a:r>
              <a:rPr lang="en-GB" sz="1200" dirty="0">
                <a:solidFill>
                  <a:prstClr val="white"/>
                </a:solidFill>
                <a:latin typeface="Arial" panose="020B0604020202020204" pitchFamily="34" charset="0"/>
              </a:rPr>
              <a:t>IRM</a:t>
            </a:r>
          </a:p>
          <a:p>
            <a:pPr algn="ctr" defTabSz="685800">
              <a:defRPr/>
            </a:pPr>
            <a:r>
              <a:rPr lang="en-GB" sz="1200" dirty="0">
                <a:solidFill>
                  <a:prstClr val="white"/>
                </a:solidFill>
                <a:latin typeface="Arial" panose="020B0604020202020204" pitchFamily="34" charset="0"/>
              </a:rPr>
              <a:t>PPIEP</a:t>
            </a:r>
          </a:p>
          <a:p>
            <a:pPr algn="ctr" defTabSz="685800">
              <a:defRPr/>
            </a:pPr>
            <a:r>
              <a:rPr lang="en-GB" sz="1200" dirty="0">
                <a:solidFill>
                  <a:prstClr val="white"/>
                </a:solidFill>
                <a:latin typeface="Arial" panose="020B0604020202020204" pitchFamily="34" charset="0"/>
              </a:rPr>
              <a:t>EDI</a:t>
            </a:r>
          </a:p>
        </p:txBody>
      </p:sp>
      <p:sp>
        <p:nvSpPr>
          <p:cNvPr id="17" name="Flowchart: Connector 16">
            <a:extLst>
              <a:ext uri="{FF2B5EF4-FFF2-40B4-BE49-F238E27FC236}">
                <a16:creationId xmlns:a16="http://schemas.microsoft.com/office/drawing/2014/main" id="{062A4791-E10F-4BFA-A81F-DC2E8C87587A}"/>
              </a:ext>
            </a:extLst>
          </p:cNvPr>
          <p:cNvSpPr/>
          <p:nvPr/>
        </p:nvSpPr>
        <p:spPr>
          <a:xfrm>
            <a:off x="773331" y="3210640"/>
            <a:ext cx="1898644" cy="1110815"/>
          </a:xfrm>
          <a:prstGeom prst="flowChartConnector">
            <a:avLst/>
          </a:prstGeom>
          <a:solidFill>
            <a:srgbClr val="193E72"/>
          </a:solidFill>
          <a:ln w="44450">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GB" sz="1200" dirty="0">
                <a:solidFill>
                  <a:prstClr val="white"/>
                </a:solidFill>
                <a:latin typeface="Arial"/>
                <a:cs typeface="Arial"/>
              </a:rPr>
              <a:t>Communications and Impact </a:t>
            </a:r>
          </a:p>
        </p:txBody>
      </p:sp>
      <p:sp>
        <p:nvSpPr>
          <p:cNvPr id="18" name="Flowchart: Connector 17">
            <a:extLst>
              <a:ext uri="{FF2B5EF4-FFF2-40B4-BE49-F238E27FC236}">
                <a16:creationId xmlns:a16="http://schemas.microsoft.com/office/drawing/2014/main" id="{AF38ED24-CFEE-424C-8B91-73ECFA14769D}"/>
              </a:ext>
            </a:extLst>
          </p:cNvPr>
          <p:cNvSpPr/>
          <p:nvPr/>
        </p:nvSpPr>
        <p:spPr>
          <a:xfrm>
            <a:off x="651962" y="1947406"/>
            <a:ext cx="1477319" cy="1030400"/>
          </a:xfrm>
          <a:prstGeom prst="flowChartConnector">
            <a:avLst/>
          </a:prstGeom>
          <a:solidFill>
            <a:srgbClr val="193E72"/>
          </a:solidFill>
          <a:ln w="44450">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rPr>
              <a:t>Digital Infrastructure </a:t>
            </a:r>
          </a:p>
        </p:txBody>
      </p:sp>
      <p:sp>
        <p:nvSpPr>
          <p:cNvPr id="12" name="Flowchart: Connector 11">
            <a:extLst>
              <a:ext uri="{FF2B5EF4-FFF2-40B4-BE49-F238E27FC236}">
                <a16:creationId xmlns:a16="http://schemas.microsoft.com/office/drawing/2014/main" id="{6B1B5BBA-83B5-48FF-A660-E25C39118C1C}"/>
              </a:ext>
            </a:extLst>
          </p:cNvPr>
          <p:cNvSpPr/>
          <p:nvPr/>
        </p:nvSpPr>
        <p:spPr>
          <a:xfrm>
            <a:off x="6882853" y="2276840"/>
            <a:ext cx="1499626" cy="1240971"/>
          </a:xfrm>
          <a:prstGeom prst="flowChartConnector">
            <a:avLst/>
          </a:prstGeom>
          <a:solidFill>
            <a:srgbClr val="193E72"/>
          </a:solidFill>
          <a:ln w="44450">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GB" sz="1200" dirty="0">
                <a:solidFill>
                  <a:prstClr val="white"/>
                </a:solidFill>
                <a:latin typeface="Arial"/>
                <a:cs typeface="Arial"/>
              </a:rPr>
              <a:t>Innovations and Strategic Partnerships</a:t>
            </a:r>
          </a:p>
        </p:txBody>
      </p:sp>
      <p:sp>
        <p:nvSpPr>
          <p:cNvPr id="13" name="Flowchart: Connector 12">
            <a:extLst>
              <a:ext uri="{FF2B5EF4-FFF2-40B4-BE49-F238E27FC236}">
                <a16:creationId xmlns:a16="http://schemas.microsoft.com/office/drawing/2014/main" id="{47C8F900-08C3-451D-81BF-BD9FFCBAEE25}"/>
              </a:ext>
            </a:extLst>
          </p:cNvPr>
          <p:cNvSpPr/>
          <p:nvPr/>
        </p:nvSpPr>
        <p:spPr>
          <a:xfrm>
            <a:off x="5336510" y="3264338"/>
            <a:ext cx="1581672" cy="1110815"/>
          </a:xfrm>
          <a:prstGeom prst="flowChartConnector">
            <a:avLst/>
          </a:prstGeom>
          <a:solidFill>
            <a:srgbClr val="193E72"/>
          </a:solidFill>
          <a:ln w="44450">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rPr>
              <a:t>Capacity Building and Education/</a:t>
            </a:r>
          </a:p>
          <a:p>
            <a:pPr algn="ctr" defTabSz="685800">
              <a:defRPr/>
            </a:pPr>
            <a:r>
              <a:rPr lang="en-GB" sz="1200" dirty="0">
                <a:solidFill>
                  <a:prstClr val="white"/>
                </a:solidFill>
                <a:latin typeface="Arial" panose="020B0604020202020204" pitchFamily="34" charset="0"/>
              </a:rPr>
              <a:t>Training</a:t>
            </a:r>
          </a:p>
        </p:txBody>
      </p:sp>
    </p:spTree>
    <p:extLst>
      <p:ext uri="{BB962C8B-B14F-4D97-AF65-F5344CB8AC3E}">
        <p14:creationId xmlns:p14="http://schemas.microsoft.com/office/powerpoint/2010/main" val="2194545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76" y="219525"/>
            <a:ext cx="7886700" cy="649100"/>
          </a:xfrm>
        </p:spPr>
        <p:txBody>
          <a:bodyPr>
            <a:normAutofit/>
          </a:bodyPr>
          <a:lstStyle/>
          <a:p>
            <a:r>
              <a:rPr lang="en-GB" sz="1800" b="1" dirty="0">
                <a:solidFill>
                  <a:srgbClr val="EA5D4E"/>
                </a:solidFill>
                <a:ea typeface="+mn-lt"/>
                <a:cs typeface="Calibri" panose="020F0502020204030204"/>
              </a:rPr>
              <a:t>Training and Capacity Building</a:t>
            </a:r>
          </a:p>
        </p:txBody>
      </p:sp>
      <p:sp>
        <p:nvSpPr>
          <p:cNvPr id="3" name="Content Placeholder 2"/>
          <p:cNvSpPr>
            <a:spLocks noGrp="1"/>
          </p:cNvSpPr>
          <p:nvPr>
            <p:ph idx="1"/>
          </p:nvPr>
        </p:nvSpPr>
        <p:spPr>
          <a:xfrm>
            <a:off x="628650" y="889841"/>
            <a:ext cx="7309637" cy="3363818"/>
          </a:xfrm>
        </p:spPr>
        <p:txBody>
          <a:bodyPr vert="horz" lIns="68580" tIns="34290" rIns="68580" bIns="34290" rtlCol="0" anchor="t">
            <a:normAutofit/>
          </a:bodyPr>
          <a:lstStyle/>
          <a:p>
            <a:pPr marL="0" indent="0" defTabSz="342900">
              <a:lnSpc>
                <a:spcPct val="100000"/>
              </a:lnSpc>
              <a:spcBef>
                <a:spcPts val="0"/>
              </a:spcBef>
              <a:spcAft>
                <a:spcPts val="450"/>
              </a:spcAft>
              <a:buNone/>
              <a:defRPr/>
            </a:pPr>
            <a:r>
              <a:rPr lang="en-US" sz="1350" dirty="0">
                <a:ea typeface="+mn-lt"/>
                <a:cs typeface="Calibri" panose="020F0502020204030204"/>
              </a:rPr>
              <a:t> </a:t>
            </a:r>
            <a:endParaRPr lang="en-US" sz="1050" dirty="0">
              <a:solidFill>
                <a:srgbClr val="000000"/>
              </a:solidFill>
              <a:highlight>
                <a:srgbClr val="F5F5F5"/>
              </a:highlight>
              <a:ea typeface="+mn-lt"/>
              <a:cs typeface="Calibri" panose="020F0502020204030204"/>
            </a:endParaRPr>
          </a:p>
          <a:p>
            <a:pPr defTabSz="342900">
              <a:lnSpc>
                <a:spcPct val="100000"/>
              </a:lnSpc>
              <a:spcBef>
                <a:spcPts val="0"/>
              </a:spcBef>
              <a:spcAft>
                <a:spcPts val="450"/>
              </a:spcAft>
              <a:defRPr/>
            </a:pPr>
            <a:r>
              <a:rPr lang="en-US" sz="1400" b="1" dirty="0">
                <a:solidFill>
                  <a:schemeClr val="tx2"/>
                </a:solidFill>
                <a:ea typeface="+mn-lt"/>
                <a:cs typeface="Calibri" panose="020F0502020204030204"/>
              </a:rPr>
              <a:t>Embed</a:t>
            </a:r>
            <a:r>
              <a:rPr lang="en-US" sz="1400" dirty="0">
                <a:ea typeface="+mn-lt"/>
                <a:cs typeface="Calibri" panose="020F0502020204030204"/>
              </a:rPr>
              <a:t> </a:t>
            </a:r>
            <a:r>
              <a:rPr lang="en-US" sz="1400" dirty="0">
                <a:solidFill>
                  <a:schemeClr val="tx1"/>
                </a:solidFill>
                <a:ea typeface="+mn-lt"/>
                <a:cs typeface="Calibri" panose="020F0502020204030204"/>
              </a:rPr>
              <a:t>innovative training approaches to build capacity in Experimental Medicine and create a diverse and inclusive BRC Faculty. </a:t>
            </a:r>
            <a:r>
              <a:rPr lang="en-US" sz="1400" dirty="0">
                <a:ea typeface="+mn-lt"/>
                <a:cs typeface="Calibri" panose="020F0502020204030204"/>
              </a:rPr>
              <a:t> </a:t>
            </a:r>
          </a:p>
          <a:p>
            <a:pPr marL="214313" indent="-214313" defTabSz="342900">
              <a:lnSpc>
                <a:spcPct val="100000"/>
              </a:lnSpc>
              <a:spcBef>
                <a:spcPts val="0"/>
              </a:spcBef>
              <a:spcAft>
                <a:spcPts val="450"/>
              </a:spcAft>
              <a:defRPr/>
            </a:pPr>
            <a:endParaRPr lang="en-US" sz="1400" dirty="0">
              <a:cs typeface="Arial"/>
            </a:endParaRPr>
          </a:p>
          <a:p>
            <a:pPr marL="214313" indent="-214313" defTabSz="342900">
              <a:lnSpc>
                <a:spcPct val="100000"/>
              </a:lnSpc>
              <a:spcBef>
                <a:spcPts val="0"/>
              </a:spcBef>
              <a:spcAft>
                <a:spcPts val="450"/>
              </a:spcAft>
              <a:defRPr/>
            </a:pPr>
            <a:r>
              <a:rPr lang="en-US" sz="1400" b="1" dirty="0">
                <a:solidFill>
                  <a:schemeClr val="tx2"/>
                </a:solidFill>
                <a:ea typeface="+mn-lt"/>
                <a:cs typeface="Calibri" panose="020F0502020204030204"/>
              </a:rPr>
              <a:t>Widen</a:t>
            </a:r>
            <a:r>
              <a:rPr lang="en-US" sz="1400" b="1" dirty="0">
                <a:ea typeface="+mn-lt"/>
                <a:cs typeface="Calibri" panose="020F0502020204030204"/>
              </a:rPr>
              <a:t> </a:t>
            </a:r>
            <a:r>
              <a:rPr lang="en-US" sz="1400" dirty="0">
                <a:solidFill>
                  <a:schemeClr val="tx1"/>
                </a:solidFill>
                <a:ea typeface="+mn-lt"/>
                <a:cs typeface="Calibri" panose="020F0502020204030204"/>
              </a:rPr>
              <a:t>access to training across Greater Manchester NIHR Infrastructure, Northern BRCs and Northern Ireland. </a:t>
            </a:r>
          </a:p>
          <a:p>
            <a:pPr marL="214313" indent="-214313" defTabSz="342900">
              <a:lnSpc>
                <a:spcPct val="100000"/>
              </a:lnSpc>
              <a:spcBef>
                <a:spcPts val="0"/>
              </a:spcBef>
              <a:spcAft>
                <a:spcPts val="450"/>
              </a:spcAft>
              <a:defRPr/>
            </a:pPr>
            <a:endParaRPr lang="en-US" sz="1400" dirty="0">
              <a:solidFill>
                <a:schemeClr val="tx2"/>
              </a:solidFill>
              <a:ea typeface="+mn-lt"/>
              <a:cs typeface="Calibri" panose="020F0502020204030204"/>
            </a:endParaRPr>
          </a:p>
          <a:p>
            <a:pPr marL="214313" indent="-214313" defTabSz="342900">
              <a:lnSpc>
                <a:spcPct val="100000"/>
              </a:lnSpc>
              <a:spcBef>
                <a:spcPts val="0"/>
              </a:spcBef>
              <a:spcAft>
                <a:spcPts val="450"/>
              </a:spcAft>
              <a:defRPr/>
            </a:pPr>
            <a:r>
              <a:rPr lang="en-US" sz="1400" b="1" dirty="0">
                <a:solidFill>
                  <a:schemeClr val="tx2"/>
                </a:solidFill>
                <a:ea typeface="+mn-lt"/>
                <a:cs typeface="Calibri" panose="020F0502020204030204"/>
              </a:rPr>
              <a:t>Deliver </a:t>
            </a:r>
            <a:r>
              <a:rPr lang="en-US" sz="1400" dirty="0">
                <a:solidFill>
                  <a:schemeClr val="tx1"/>
                </a:solidFill>
                <a:ea typeface="+mn-lt"/>
                <a:cs typeface="Calibri" panose="020F0502020204030204"/>
              </a:rPr>
              <a:t>training tailored to individual needs that spans the entire career pathway including undergraduate, postgraduate and post-doctoral training and academic career development which includes allied health professionals. </a:t>
            </a:r>
          </a:p>
          <a:p>
            <a:pPr marL="170974" indent="-170974"/>
            <a:endParaRPr lang="en-GB" dirty="0">
              <a:cs typeface="Arial" panose="020B0604020202020204"/>
            </a:endParaRPr>
          </a:p>
        </p:txBody>
      </p:sp>
    </p:spTree>
    <p:extLst>
      <p:ext uri="{BB962C8B-B14F-4D97-AF65-F5344CB8AC3E}">
        <p14:creationId xmlns:p14="http://schemas.microsoft.com/office/powerpoint/2010/main" val="34458305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EBF9A037AAE34CAB1227C59CE9F3B0" ma:contentTypeVersion="17" ma:contentTypeDescription="Create a new document." ma:contentTypeScope="" ma:versionID="934077b83d0bf801d11f0c3d9fc608e9">
  <xsd:schema xmlns:xsd="http://www.w3.org/2001/XMLSchema" xmlns:xs="http://www.w3.org/2001/XMLSchema" xmlns:p="http://schemas.microsoft.com/office/2006/metadata/properties" xmlns:ns2="c4be685d-79fb-40a6-b41d-f884960e58f3" xmlns:ns3="52bfaa26-10f6-426d-9b8b-bf0fdbf10b03" targetNamespace="http://schemas.microsoft.com/office/2006/metadata/properties" ma:root="true" ma:fieldsID="ff9abf2d29141ec223f9cd1d73f4d485" ns2:_="" ns3:_="">
    <xsd:import namespace="c4be685d-79fb-40a6-b41d-f884960e58f3"/>
    <xsd:import namespace="52bfaa26-10f6-426d-9b8b-bf0fdbf10b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be685d-79fb-40a6-b41d-f884960e5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960faec-74a3-420b-b522-51e7e1c1875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bfaa26-10f6-426d-9b8b-bf0fdbf10b0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291dadd-fae6-4e80-a41f-14e10dbfa7d5}" ma:internalName="TaxCatchAll" ma:showField="CatchAllData" ma:web="52bfaa26-10f6-426d-9b8b-bf0fdbf10b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4be685d-79fb-40a6-b41d-f884960e58f3">
      <Terms xmlns="http://schemas.microsoft.com/office/infopath/2007/PartnerControls"/>
    </lcf76f155ced4ddcb4097134ff3c332f>
    <TaxCatchAll xmlns="52bfaa26-10f6-426d-9b8b-bf0fdbf10b03" xsi:nil="true"/>
  </documentManagement>
</p:properties>
</file>

<file path=customXml/itemProps1.xml><?xml version="1.0" encoding="utf-8"?>
<ds:datastoreItem xmlns:ds="http://schemas.openxmlformats.org/officeDocument/2006/customXml" ds:itemID="{652F7413-2A67-4D66-A352-9A0109A43F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be685d-79fb-40a6-b41d-f884960e58f3"/>
    <ds:schemaRef ds:uri="52bfaa26-10f6-426d-9b8b-bf0fdbf10b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9A0F83-A3FD-44BD-A34A-D6B0CD544FE1}">
  <ds:schemaRefs>
    <ds:schemaRef ds:uri="http://schemas.microsoft.com/sharepoint/v3/contenttype/forms"/>
  </ds:schemaRefs>
</ds:datastoreItem>
</file>

<file path=customXml/itemProps3.xml><?xml version="1.0" encoding="utf-8"?>
<ds:datastoreItem xmlns:ds="http://schemas.openxmlformats.org/officeDocument/2006/customXml" ds:itemID="{F8CF8184-8832-4F7B-93ED-9DB43DB318CA}">
  <ds:schemaRefs>
    <ds:schemaRef ds:uri="http://purl.org/dc/elements/1.1/"/>
    <ds:schemaRef ds:uri="http://schemas.microsoft.com/office/2006/documentManagement/types"/>
    <ds:schemaRef ds:uri="c4be685d-79fb-40a6-b41d-f884960e58f3"/>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 ds:uri="52bfaa26-10f6-426d-9b8b-bf0fdbf10b0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7573</TotalTime>
  <Words>2862</Words>
  <Application>Microsoft Office PowerPoint</Application>
  <PresentationFormat>On-screen Show (16:9)</PresentationFormat>
  <Paragraphs>355</Paragraphs>
  <Slides>24</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Calibri</vt:lpstr>
      <vt:lpstr>Calibri Light</vt:lpstr>
      <vt:lpstr>Courier New</vt:lpstr>
      <vt:lpstr>Lato</vt:lpstr>
      <vt:lpstr>Open Sans</vt:lpstr>
      <vt:lpstr>Symbol</vt:lpstr>
      <vt:lpstr>Times New Roman</vt:lpstr>
      <vt:lpstr>Office Theme</vt:lpstr>
      <vt:lpstr>9_Office Theme</vt:lpstr>
      <vt:lpstr>Clinical Research Investment Scheme (CRIS)</vt:lpstr>
      <vt:lpstr>Aims of Session</vt:lpstr>
      <vt:lpstr>NIHR Biomedical Research Centres (BRCs)</vt:lpstr>
      <vt:lpstr>NIHR Manchester BRC 2022-2028</vt:lpstr>
      <vt:lpstr>PowerPoint Presentation</vt:lpstr>
      <vt:lpstr>Manchester BRC’s vision is to drive personalised health and care for all</vt:lpstr>
      <vt:lpstr>Manchester BRC Structure </vt:lpstr>
      <vt:lpstr>PowerPoint Presentation</vt:lpstr>
      <vt:lpstr>Training and Capacity Building</vt:lpstr>
      <vt:lpstr>Training and Capacity Building Strategy Pillars</vt:lpstr>
      <vt:lpstr>PowerPoint Presentation</vt:lpstr>
      <vt:lpstr>Eligibility Criteria</vt:lpstr>
      <vt:lpstr>Eligibility Criteria </vt:lpstr>
      <vt:lpstr>What We Offer</vt:lpstr>
      <vt:lpstr>Project Areas</vt:lpstr>
      <vt:lpstr>PowerPoint Presentation</vt:lpstr>
      <vt:lpstr>PowerPoint Presentation</vt:lpstr>
      <vt:lpstr>Successful CRIS Awardees in 2024</vt:lpstr>
      <vt:lpstr>PowerPoint Presentation</vt:lpstr>
      <vt:lpstr>PowerPoint Presentation</vt:lpstr>
      <vt:lpstr>Key Dates</vt:lpstr>
      <vt:lpstr>Next Steps</vt:lpstr>
      <vt:lpstr>Wider Context</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Henderson Sophie (R0A) Manchester University NHS FT</cp:lastModifiedBy>
  <cp:revision>237</cp:revision>
  <cp:lastPrinted>2020-01-30T14:12:23Z</cp:lastPrinted>
  <dcterms:created xsi:type="dcterms:W3CDTF">2019-02-08T10:07:24Z</dcterms:created>
  <dcterms:modified xsi:type="dcterms:W3CDTF">2025-01-22T09:39:58Z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0x01010017EBF9A037AAE34CAB1227C59CE9F3B0</vt:lpwstr>
  </property>
  <property fmtid="{D5CDD505-2E9C-101B-9397-08002B2CF9AE}" pid="3" name="MediaServiceImageTags">
    <vt:lpwstr/>
  </property>
</Properties>
</file>